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tags/tag2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tags/tag37.xml" ContentType="application/vnd.openxmlformats-officedocument.presentationml.tags+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0"/>
  </p:notesMasterIdLst>
  <p:handoutMasterIdLst>
    <p:handoutMasterId r:id="rId21"/>
  </p:handoutMasterIdLst>
  <p:sldIdLst>
    <p:sldId id="264" r:id="rId5"/>
    <p:sldId id="276" r:id="rId6"/>
    <p:sldId id="281" r:id="rId7"/>
    <p:sldId id="282" r:id="rId8"/>
    <p:sldId id="278" r:id="rId9"/>
    <p:sldId id="283" r:id="rId10"/>
    <p:sldId id="284" r:id="rId11"/>
    <p:sldId id="285" r:id="rId12"/>
    <p:sldId id="286" r:id="rId13"/>
    <p:sldId id="287" r:id="rId14"/>
    <p:sldId id="288" r:id="rId15"/>
    <p:sldId id="289" r:id="rId16"/>
    <p:sldId id="290" r:id="rId17"/>
    <p:sldId id="291" r:id="rId18"/>
    <p:sldId id="266" r:id="rId19"/>
  </p:sldIdLst>
  <p:sldSz cx="12188825" cy="6858000"/>
  <p:notesSz cx="6858000" cy="9144000"/>
  <p:defaultTextStyle>
    <a:defPPr rtl="0">
      <a:defRPr lang="x-none"/>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4E3"/>
    <a:srgbClr val="E1ECF4"/>
    <a:srgbClr val="4BACC6"/>
    <a:srgbClr val="DFEC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277" autoAdjust="0"/>
  </p:normalViewPr>
  <p:slideViewPr>
    <p:cSldViewPr showGuides="1">
      <p:cViewPr>
        <p:scale>
          <a:sx n="60" d="100"/>
          <a:sy n="60" d="100"/>
        </p:scale>
        <p:origin x="1140" y="-30"/>
      </p:cViewPr>
      <p:guideLst>
        <p:guide pos="3839"/>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0" d="100"/>
          <a:sy n="100" d="100"/>
        </p:scale>
        <p:origin x="280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Feuille_de_calcul_Microsoft_Excel.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Feuille_de_calcul_Microsoft_Excel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Feuille_de_calcul_Microsoft_Excel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Feuille_de_calcul_Microsoft_Excel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Feuille_de_calcul_Microsoft_Excel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Feuille_de_calcul_Microsoft_Excel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CA" sz="1800" dirty="0"/>
              <a:t>Répartition des répondants selon leur âge, Québec, 2018</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rgbClr val="8EB4E3"/>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AA9-40C1-92F1-2C08F579AB8F}"/>
                </c:ext>
              </c:extLst>
            </c:dLbl>
            <c:dLbl>
              <c:idx val="8"/>
              <c:delete val="1"/>
              <c:extLst>
                <c:ext xmlns:c15="http://schemas.microsoft.com/office/drawing/2012/chart" uri="{CE6537A1-D6FC-4f65-9D91-7224C49458BB}"/>
                <c:ext xmlns:c16="http://schemas.microsoft.com/office/drawing/2014/chart" uri="{C3380CC4-5D6E-409C-BE32-E72D297353CC}">
                  <c16:uniqueId val="{00000001-6AA9-40C1-92F1-2C08F579AB8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Feuil1!$B$14:$B$22</c:f>
              <c:numCache>
                <c:formatCode>General</c:formatCode>
                <c:ptCount val="9"/>
                <c:pt idx="0">
                  <c:v>10</c:v>
                </c:pt>
                <c:pt idx="1">
                  <c:v>20</c:v>
                </c:pt>
                <c:pt idx="2">
                  <c:v>30</c:v>
                </c:pt>
                <c:pt idx="3">
                  <c:v>40</c:v>
                </c:pt>
                <c:pt idx="4">
                  <c:v>50</c:v>
                </c:pt>
                <c:pt idx="5">
                  <c:v>60</c:v>
                </c:pt>
                <c:pt idx="6">
                  <c:v>70</c:v>
                </c:pt>
                <c:pt idx="7">
                  <c:v>80</c:v>
                </c:pt>
                <c:pt idx="8">
                  <c:v>90</c:v>
                </c:pt>
              </c:numCache>
            </c:numRef>
          </c:cat>
          <c:val>
            <c:numRef>
              <c:f>Feuil1!$C$14:$C$22</c:f>
              <c:numCache>
                <c:formatCode>0.0%</c:formatCode>
                <c:ptCount val="9"/>
                <c:pt idx="0">
                  <c:v>0</c:v>
                </c:pt>
                <c:pt idx="1">
                  <c:v>0.65916398713826296</c:v>
                </c:pt>
                <c:pt idx="2">
                  <c:v>0.241157556270096</c:v>
                </c:pt>
                <c:pt idx="3">
                  <c:v>5.4662379421221902E-2</c:v>
                </c:pt>
                <c:pt idx="4">
                  <c:v>3.2154340836012901E-2</c:v>
                </c:pt>
                <c:pt idx="5">
                  <c:v>3.21543408360129E-3</c:v>
                </c:pt>
                <c:pt idx="6">
                  <c:v>6.4308681672025697E-3</c:v>
                </c:pt>
                <c:pt idx="7">
                  <c:v>3.21543408360129E-3</c:v>
                </c:pt>
                <c:pt idx="8">
                  <c:v>0</c:v>
                </c:pt>
              </c:numCache>
            </c:numRef>
          </c:val>
          <c:extLst>
            <c:ext xmlns:c16="http://schemas.microsoft.com/office/drawing/2014/chart" uri="{C3380CC4-5D6E-409C-BE32-E72D297353CC}">
              <c16:uniqueId val="{00000002-6AA9-40C1-92F1-2C08F579AB8F}"/>
            </c:ext>
          </c:extLst>
        </c:ser>
        <c:dLbls>
          <c:showLegendKey val="0"/>
          <c:showVal val="0"/>
          <c:showCatName val="0"/>
          <c:showSerName val="0"/>
          <c:showPercent val="0"/>
          <c:showBubbleSize val="0"/>
        </c:dLbls>
        <c:gapWidth val="0"/>
        <c:axId val="2101993352"/>
        <c:axId val="2073711336"/>
      </c:barChart>
      <c:catAx>
        <c:axId val="210199335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Âge</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2073711336"/>
        <c:crosses val="autoZero"/>
        <c:auto val="1"/>
        <c:lblAlgn val="r"/>
        <c:lblOffset val="100"/>
        <c:noMultiLvlLbl val="0"/>
      </c:catAx>
      <c:valAx>
        <c:axId val="2073711336"/>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Pourcentage</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2101993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CA" sz="1800" dirty="0"/>
              <a:t>Répartition des répondants selon leurs milieux professionnels</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F44-407F-B0D9-1FD2AA56F7C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F44-407F-B0D9-1FD2AA56F7C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F44-407F-B0D9-1FD2AA56F7C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F44-407F-B0D9-1FD2AA56F7C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'2'!$A$3:$A$6</c:f>
              <c:strCache>
                <c:ptCount val="4"/>
                <c:pt idx="0">
                  <c:v>Corporatif et gouvernemental</c:v>
                </c:pt>
                <c:pt idx="1">
                  <c:v>Événementiel</c:v>
                </c:pt>
                <c:pt idx="2">
                  <c:v>Scolaire et éducatif</c:v>
                </c:pt>
                <c:pt idx="3">
                  <c:v>Aucun de ces mileux en particulier</c:v>
                </c:pt>
              </c:strCache>
            </c:strRef>
          </c:cat>
          <c:val>
            <c:numRef>
              <c:f>'2'!$C$3:$C$6</c:f>
              <c:numCache>
                <c:formatCode>0.0%</c:formatCode>
                <c:ptCount val="4"/>
                <c:pt idx="0">
                  <c:v>0.18691588785046728</c:v>
                </c:pt>
                <c:pt idx="1">
                  <c:v>2.4922118380062305E-2</c:v>
                </c:pt>
                <c:pt idx="2">
                  <c:v>0.68847352024922115</c:v>
                </c:pt>
                <c:pt idx="3">
                  <c:v>9.9688473520249218E-2</c:v>
                </c:pt>
              </c:numCache>
            </c:numRef>
          </c:val>
          <c:extLst>
            <c:ext xmlns:c16="http://schemas.microsoft.com/office/drawing/2014/chart" uri="{C3380CC4-5D6E-409C-BE32-E72D297353CC}">
              <c16:uniqueId val="{00000008-1F44-407F-B0D9-1FD2AA56F7C1}"/>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fr-CA" sz="1800" dirty="0"/>
              <a:t>Répartition des répondants selon </a:t>
            </a:r>
            <a:r>
              <a:rPr lang="fr-CA" sz="1800" dirty="0" smtClean="0"/>
              <a:t>l'importance qu’ils accordent </a:t>
            </a:r>
            <a:r>
              <a:rPr lang="fr-CA" sz="1800" dirty="0"/>
              <a:t>aux efforts en développement </a:t>
            </a:r>
            <a:r>
              <a:rPr lang="fr-CA" sz="1800" dirty="0" smtClean="0"/>
              <a:t>durable</a:t>
            </a:r>
            <a:endParaRPr lang="fr-CA" sz="1800" dirty="0"/>
          </a:p>
        </c:rich>
      </c:tx>
      <c:layout>
        <c:manualLayout>
          <c:xMode val="edge"/>
          <c:yMode val="edge"/>
          <c:x val="0.16192012075199946"/>
          <c:y val="1.7045454545454544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rgbClr val="8EB4E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'3'!$A$3:$A$6</c:f>
              <c:strCache>
                <c:ptCount val="4"/>
                <c:pt idx="0">
                  <c:v>Très important</c:v>
                </c:pt>
                <c:pt idx="1">
                  <c:v>Plutôt important</c:v>
                </c:pt>
                <c:pt idx="2">
                  <c:v>Peu important</c:v>
                </c:pt>
                <c:pt idx="3">
                  <c:v>Pas important</c:v>
                </c:pt>
              </c:strCache>
            </c:strRef>
          </c:cat>
          <c:val>
            <c:numRef>
              <c:f>'3'!$C$3:$C$6</c:f>
              <c:numCache>
                <c:formatCode>0.0%</c:formatCode>
                <c:ptCount val="4"/>
                <c:pt idx="0">
                  <c:v>0.39628482972136198</c:v>
                </c:pt>
                <c:pt idx="1">
                  <c:v>0.52012383900928805</c:v>
                </c:pt>
                <c:pt idx="2">
                  <c:v>7.4303405572755402E-2</c:v>
                </c:pt>
                <c:pt idx="3">
                  <c:v>9.28792569659442E-3</c:v>
                </c:pt>
              </c:numCache>
            </c:numRef>
          </c:val>
          <c:extLst>
            <c:ext xmlns:c16="http://schemas.microsoft.com/office/drawing/2014/chart" uri="{C3380CC4-5D6E-409C-BE32-E72D297353CC}">
              <c16:uniqueId val="{00000000-4153-46AA-9AAA-91E0A677B87F}"/>
            </c:ext>
          </c:extLst>
        </c:ser>
        <c:dLbls>
          <c:showLegendKey val="0"/>
          <c:showVal val="0"/>
          <c:showCatName val="0"/>
          <c:showSerName val="0"/>
          <c:showPercent val="0"/>
          <c:showBubbleSize val="0"/>
        </c:dLbls>
        <c:gapWidth val="182"/>
        <c:axId val="2066488696"/>
        <c:axId val="2066492168"/>
      </c:barChart>
      <c:catAx>
        <c:axId val="2066488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066492168"/>
        <c:crosses val="autoZero"/>
        <c:auto val="1"/>
        <c:lblAlgn val="ctr"/>
        <c:lblOffset val="100"/>
        <c:noMultiLvlLbl val="0"/>
      </c:catAx>
      <c:valAx>
        <c:axId val="20664921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06648869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fr-CA" sz="1800" dirty="0">
                <a:latin typeface="Calibri" panose="020F0502020204030204" pitchFamily="34" charset="0"/>
                <a:cs typeface="Calibri" panose="020F0502020204030204" pitchFamily="34" charset="0"/>
              </a:rPr>
              <a:t>Répartition des répondants selon l'estimation qu'ils font du pourcentage de gaz à effet de serre émis par le secteur du transport</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title>
    <c:autoTitleDeleted val="0"/>
    <c:plotArea>
      <c:layout/>
      <c:barChart>
        <c:barDir val="col"/>
        <c:grouping val="clustered"/>
        <c:varyColors val="0"/>
        <c:ser>
          <c:idx val="0"/>
          <c:order val="0"/>
          <c:spPr>
            <a:solidFill>
              <a:schemeClr val="accent1"/>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3709-49F8-8E0D-D4A8DE36A847}"/>
                </c:ext>
              </c:extLst>
            </c:dLbl>
            <c:dLbl>
              <c:idx val="8"/>
              <c:delete val="1"/>
              <c:extLst>
                <c:ext xmlns:c15="http://schemas.microsoft.com/office/drawing/2012/chart" uri="{CE6537A1-D6FC-4f65-9D91-7224C49458BB}"/>
                <c:ext xmlns:c16="http://schemas.microsoft.com/office/drawing/2014/chart" uri="{C3380CC4-5D6E-409C-BE32-E72D297353CC}">
                  <c16:uniqueId val="{00000003-3709-49F8-8E0D-D4A8DE36A847}"/>
                </c:ext>
              </c:extLst>
            </c:dLbl>
            <c:dLbl>
              <c:idx val="11"/>
              <c:delete val="1"/>
              <c:extLst>
                <c:ext xmlns:c15="http://schemas.microsoft.com/office/drawing/2012/chart" uri="{CE6537A1-D6FC-4f65-9D91-7224C49458BB}"/>
                <c:ext xmlns:c16="http://schemas.microsoft.com/office/drawing/2014/chart" uri="{C3380CC4-5D6E-409C-BE32-E72D297353CC}">
                  <c16:uniqueId val="{00000001-3709-49F8-8E0D-D4A8DE36A84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'4'!$D$15:$D$23</c:f>
              <c:numCache>
                <c:formatCode>0%</c:formatCode>
                <c:ptCount val="9"/>
                <c:pt idx="1">
                  <c:v>0.05</c:v>
                </c:pt>
                <c:pt idx="2">
                  <c:v>0.2</c:v>
                </c:pt>
                <c:pt idx="3">
                  <c:v>0.35</c:v>
                </c:pt>
                <c:pt idx="4">
                  <c:v>0.5</c:v>
                </c:pt>
                <c:pt idx="5">
                  <c:v>0.65</c:v>
                </c:pt>
                <c:pt idx="6">
                  <c:v>0.8</c:v>
                </c:pt>
                <c:pt idx="7">
                  <c:v>0.95</c:v>
                </c:pt>
                <c:pt idx="8">
                  <c:v>1.1000000000000001</c:v>
                </c:pt>
              </c:numCache>
            </c:numRef>
          </c:cat>
          <c:val>
            <c:numRef>
              <c:f>'4'!$C$15:$C$23</c:f>
              <c:numCache>
                <c:formatCode>0.0%</c:formatCode>
                <c:ptCount val="9"/>
                <c:pt idx="0">
                  <c:v>0</c:v>
                </c:pt>
                <c:pt idx="1">
                  <c:v>3.7735849056603772E-2</c:v>
                </c:pt>
                <c:pt idx="2">
                  <c:v>0.26729559748427673</c:v>
                </c:pt>
                <c:pt idx="3">
                  <c:v>0.43710691823899372</c:v>
                </c:pt>
                <c:pt idx="4">
                  <c:v>0.11949685534591195</c:v>
                </c:pt>
                <c:pt idx="5">
                  <c:v>0.12578616352201258</c:v>
                </c:pt>
                <c:pt idx="6">
                  <c:v>9.433962264150943E-3</c:v>
                </c:pt>
                <c:pt idx="7">
                  <c:v>3.1446540880503146E-3</c:v>
                </c:pt>
                <c:pt idx="8">
                  <c:v>0</c:v>
                </c:pt>
              </c:numCache>
            </c:numRef>
          </c:val>
          <c:extLst>
            <c:ext xmlns:c16="http://schemas.microsoft.com/office/drawing/2014/chart" uri="{C3380CC4-5D6E-409C-BE32-E72D297353CC}">
              <c16:uniqueId val="{00000002-3709-49F8-8E0D-D4A8DE36A847}"/>
            </c:ext>
          </c:extLst>
        </c:ser>
        <c:dLbls>
          <c:showLegendKey val="0"/>
          <c:showVal val="0"/>
          <c:showCatName val="0"/>
          <c:showSerName val="0"/>
          <c:showPercent val="0"/>
          <c:showBubbleSize val="0"/>
        </c:dLbls>
        <c:gapWidth val="0"/>
        <c:axId val="477976848"/>
        <c:axId val="477971272"/>
      </c:barChart>
      <c:catAx>
        <c:axId val="47797684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fr-CA" sz="1600">
                    <a:latin typeface="Calibri" panose="020F0502020204030204" pitchFamily="34" charset="0"/>
                    <a:cs typeface="Calibri" panose="020F0502020204030204" pitchFamily="34" charset="0"/>
                  </a:rPr>
                  <a:t>Pourcentage de gaz</a:t>
                </a:r>
                <a:r>
                  <a:rPr lang="fr-CA" sz="1600" baseline="0">
                    <a:latin typeface="Calibri" panose="020F0502020204030204" pitchFamily="34" charset="0"/>
                    <a:cs typeface="Calibri" panose="020F0502020204030204" pitchFamily="34" charset="0"/>
                  </a:rPr>
                  <a:t> à effet de serre</a:t>
                </a:r>
                <a:endParaRPr lang="fr-CA" sz="1600">
                  <a:latin typeface="Calibri" panose="020F0502020204030204" pitchFamily="34" charset="0"/>
                  <a:cs typeface="Calibri" panose="020F0502020204030204" pitchFamily="34" charset="0"/>
                </a:endParaRP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477971272"/>
        <c:crosses val="autoZero"/>
        <c:auto val="1"/>
        <c:lblAlgn val="l"/>
        <c:lblOffset val="100"/>
        <c:noMultiLvlLbl val="0"/>
      </c:catAx>
      <c:valAx>
        <c:axId val="477971272"/>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fr-CA" sz="1600">
                    <a:latin typeface="Calibri" panose="020F0502020204030204" pitchFamily="34" charset="0"/>
                    <a:cs typeface="Calibri" panose="020F0502020204030204" pitchFamily="34" charset="0"/>
                  </a:rPr>
                  <a:t>Pourcentage</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4779768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CA" sz="1800" b="0" i="0" dirty="0" smtClean="0">
                <a:effectLst/>
              </a:rPr>
              <a:t>Répartition des répondants selon ce qu’ils croient être la définition de</a:t>
            </a:r>
            <a:r>
              <a:rPr lang="fr-CA" sz="1800" b="0" i="0" baseline="0" dirty="0" smtClean="0">
                <a:effectLst/>
              </a:rPr>
              <a:t> </a:t>
            </a:r>
            <a:r>
              <a:rPr lang="fr-CA" sz="1800" b="0" i="0" dirty="0" smtClean="0">
                <a:effectLst/>
              </a:rPr>
              <a:t>Compensation carbone</a:t>
            </a:r>
            <a:endParaRPr lang="fr-CA"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183-4861-9A16-9D5F586CB22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183-4861-9A16-9D5F586CB22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183-4861-9A16-9D5F586CB22D}"/>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'7'!$A$3:$A$5</c:f>
              <c:strCache>
                <c:ptCount val="3"/>
                <c:pt idx="0">
                  <c:v>Définition A</c:v>
                </c:pt>
                <c:pt idx="1">
                  <c:v>Définition B</c:v>
                </c:pt>
                <c:pt idx="2">
                  <c:v>Définition C</c:v>
                </c:pt>
              </c:strCache>
            </c:strRef>
          </c:cat>
          <c:val>
            <c:numRef>
              <c:f>'7'!$C$3:$C$5</c:f>
              <c:numCache>
                <c:formatCode>0.0%</c:formatCode>
                <c:ptCount val="3"/>
                <c:pt idx="0">
                  <c:v>0.227848101265823</c:v>
                </c:pt>
                <c:pt idx="1">
                  <c:v>0.522151898734177</c:v>
                </c:pt>
                <c:pt idx="2">
                  <c:v>0.25</c:v>
                </c:pt>
              </c:numCache>
            </c:numRef>
          </c:val>
          <c:extLst>
            <c:ext xmlns:c16="http://schemas.microsoft.com/office/drawing/2014/chart" uri="{C3380CC4-5D6E-409C-BE32-E72D297353CC}">
              <c16:uniqueId val="{00000006-A183-4861-9A16-9D5F586CB22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a:t>Répartition des répondants selon le nombre de kg de CO2 qu'ils croient éviter par année en privilégiant les achats de produits frais locaux et par l'utilisation d'une bouteille d'eau réutilisable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'9'!$A$11:$A$14</c:f>
              <c:strCache>
                <c:ptCount val="4"/>
                <c:pt idx="0">
                  <c:v>25 kg de CO2</c:v>
                </c:pt>
                <c:pt idx="1">
                  <c:v>50 kg de CO2</c:v>
                </c:pt>
                <c:pt idx="2">
                  <c:v>100 kg de CO2</c:v>
                </c:pt>
                <c:pt idx="3">
                  <c:v>150 kg de CO2</c:v>
                </c:pt>
              </c:strCache>
            </c:strRef>
          </c:cat>
          <c:val>
            <c:numRef>
              <c:f>'9'!$C$11:$C$14</c:f>
              <c:numCache>
                <c:formatCode>0.0%</c:formatCode>
                <c:ptCount val="4"/>
                <c:pt idx="0">
                  <c:v>0.10835913312693499</c:v>
                </c:pt>
                <c:pt idx="1">
                  <c:v>0.31578947368421051</c:v>
                </c:pt>
                <c:pt idx="2">
                  <c:v>0.46439628482972134</c:v>
                </c:pt>
                <c:pt idx="3">
                  <c:v>0.11145510835913312</c:v>
                </c:pt>
              </c:numCache>
            </c:numRef>
          </c:val>
          <c:extLst>
            <c:ext xmlns:c16="http://schemas.microsoft.com/office/drawing/2014/chart" uri="{C3380CC4-5D6E-409C-BE32-E72D297353CC}">
              <c16:uniqueId val="{00000000-B549-458B-9CFC-028B7E51A10E}"/>
            </c:ext>
          </c:extLst>
        </c:ser>
        <c:dLbls>
          <c:dLblPos val="outEnd"/>
          <c:showLegendKey val="0"/>
          <c:showVal val="1"/>
          <c:showCatName val="0"/>
          <c:showSerName val="0"/>
          <c:showPercent val="0"/>
          <c:showBubbleSize val="0"/>
        </c:dLbls>
        <c:gapWidth val="150"/>
        <c:axId val="449833624"/>
        <c:axId val="449836248"/>
      </c:barChart>
      <c:catAx>
        <c:axId val="4498336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Nombre de Kg de CO2 évité par année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9836248"/>
        <c:crosses val="autoZero"/>
        <c:auto val="1"/>
        <c:lblAlgn val="ctr"/>
        <c:lblOffset val="100"/>
        <c:noMultiLvlLbl val="0"/>
      </c:catAx>
      <c:valAx>
        <c:axId val="449836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Pourcentage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98336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fr-FR" dirty="0">
              <a:solidFill>
                <a:schemeClr val="tx2"/>
              </a:solidFill>
            </a:endParaRP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E688FA03-17C3-4384-A8CA-C7B5B2C3661B}" type="datetime1">
              <a:rPr lang="fr-FR" smtClean="0">
                <a:solidFill>
                  <a:schemeClr val="tx2"/>
                </a:solidFill>
              </a:rPr>
              <a:t>19/12/2018</a:t>
            </a:fld>
            <a:endParaRPr lang="fr-FR" dirty="0">
              <a:solidFill>
                <a:schemeClr val="tx2"/>
              </a:solidFill>
            </a:endParaRP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fr-FR" dirty="0">
              <a:solidFill>
                <a:schemeClr val="tx2"/>
              </a:solidFill>
            </a:endParaRP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fr-FR" smtClean="0">
                <a:solidFill>
                  <a:schemeClr val="tx2"/>
                </a:solidFill>
              </a:rPr>
              <a:pPr algn="r" rtl="0"/>
              <a:t>‹N°›</a:t>
            </a:fld>
            <a:endParaRPr lang="fr-F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fr-FR" noProof="0"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0278E6AB-A867-4373-B52A-2119E5F3C74C}" type="datetime1">
              <a:rPr lang="fr-FR" smtClean="0"/>
              <a:pPr/>
              <a:t>19/12/2018</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fr-FR" smtClean="0"/>
              <a:pPr/>
              <a:t>‹N°›</a:t>
            </a:fld>
            <a:endParaRPr lang="fr-F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2</a:t>
            </a:fld>
            <a:endParaRPr lang="fr-FR" dirty="0"/>
          </a:p>
        </p:txBody>
      </p:sp>
    </p:spTree>
    <p:extLst>
      <p:ext uri="{BB962C8B-B14F-4D97-AF65-F5344CB8AC3E}">
        <p14:creationId xmlns:p14="http://schemas.microsoft.com/office/powerpoint/2010/main" val="1442069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CA" dirty="0" smtClean="0"/>
              <a:t>Tâche</a:t>
            </a:r>
            <a:r>
              <a:rPr lang="fr-CA" baseline="0" dirty="0" smtClean="0"/>
              <a:t> à réaliser : </a:t>
            </a:r>
            <a:r>
              <a:rPr lang="fr-CA" sz="1600" kern="1200" dirty="0" smtClean="0">
                <a:solidFill>
                  <a:schemeClr val="tx2"/>
                </a:solidFill>
                <a:effectLst/>
                <a:latin typeface="+mn-lt"/>
                <a:ea typeface="+mn-ea"/>
                <a:cs typeface="+mn-cs"/>
              </a:rPr>
              <a:t>Comparer les pourcentages des différentes définitions possibles de la compensation carbone. La Coop FA désire connaître le pourcentage de répondants ayant donné une réponse adéquate.</a:t>
            </a:r>
          </a:p>
          <a:p>
            <a:r>
              <a:rPr lang="fr-FR" sz="1600" b="0" u="sng" kern="1200" dirty="0" smtClean="0">
                <a:solidFill>
                  <a:schemeClr val="tx2"/>
                </a:solidFill>
                <a:effectLst/>
                <a:latin typeface="+mn-lt"/>
                <a:ea typeface="+mn-ea"/>
                <a:cs typeface="+mn-cs"/>
              </a:rPr>
              <a:t>Voici la définition de la compensation carbone : </a:t>
            </a:r>
            <a:endParaRPr lang="fr-CA" sz="1600" b="0" kern="1200" dirty="0" smtClean="0">
              <a:solidFill>
                <a:schemeClr val="tx2"/>
              </a:solidFill>
              <a:effectLst/>
              <a:latin typeface="+mn-lt"/>
              <a:ea typeface="+mn-ea"/>
              <a:cs typeface="+mn-cs"/>
            </a:endParaRPr>
          </a:p>
          <a:p>
            <a:r>
              <a:rPr lang="fr-FR" sz="1600" kern="1200" dirty="0" smtClean="0">
                <a:solidFill>
                  <a:schemeClr val="tx2"/>
                </a:solidFill>
                <a:effectLst/>
                <a:latin typeface="+mn-lt"/>
                <a:ea typeface="+mn-ea"/>
                <a:cs typeface="+mn-cs"/>
              </a:rPr>
              <a:t>La compensation carbone consiste à balancer une unité de GES émise dans l’atmosphère par un procédé qui en séquestre, ou en évite, une quantité équivalente.</a:t>
            </a:r>
            <a:endParaRPr lang="fr-CA" sz="1600" kern="1200" dirty="0" smtClean="0">
              <a:solidFill>
                <a:schemeClr val="tx2"/>
              </a:solidFill>
              <a:effectLst/>
              <a:latin typeface="+mn-lt"/>
              <a:ea typeface="+mn-ea"/>
              <a:cs typeface="+mn-cs"/>
            </a:endParaRPr>
          </a:p>
          <a:p>
            <a:endParaRPr lang="fr-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CA" dirty="0" smtClean="0"/>
              <a:t>Commentaire : </a:t>
            </a:r>
            <a:endParaRPr lang="fr-FR" dirty="0" smtClean="0"/>
          </a:p>
          <a:p>
            <a:pPr marL="342900" indent="-342900">
              <a:buFont typeface="+mj-lt"/>
              <a:buAutoNum type="arabicParenR"/>
            </a:pPr>
            <a:r>
              <a:rPr lang="fr-CA" dirty="0" smtClean="0"/>
              <a:t>Une pluralité (52,2%) </a:t>
            </a:r>
            <a:r>
              <a:rPr lang="fr-CA" dirty="0"/>
              <a:t>de répondants a répondu que la définition de la compensation carbone était la définition </a:t>
            </a:r>
            <a:r>
              <a:rPr lang="fr-CA" dirty="0" smtClean="0"/>
              <a:t>B (vous pouvez lire la définition).</a:t>
            </a:r>
          </a:p>
          <a:p>
            <a:pPr marL="342900" indent="-342900">
              <a:buFont typeface="+mj-lt"/>
              <a:buAutoNum type="arabicParenR"/>
            </a:pPr>
            <a:r>
              <a:rPr lang="fr-CA" dirty="0" smtClean="0"/>
              <a:t>La</a:t>
            </a:r>
            <a:r>
              <a:rPr lang="fr-CA" baseline="0" dirty="0" smtClean="0"/>
              <a:t> bonne définition étant la B, plus de la moitiés des répondants ont donné une réponse adéquate.</a:t>
            </a:r>
            <a:endParaRPr lang="fr-CA"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11</a:t>
            </a:fld>
            <a:endParaRPr lang="fr-FR" dirty="0"/>
          </a:p>
        </p:txBody>
      </p:sp>
    </p:spTree>
    <p:extLst>
      <p:ext uri="{BB962C8B-B14F-4D97-AF65-F5344CB8AC3E}">
        <p14:creationId xmlns:p14="http://schemas.microsoft.com/office/powerpoint/2010/main" val="1892506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fr-CA" dirty="0" smtClean="0"/>
              <a:t>Tâche</a:t>
            </a:r>
            <a:r>
              <a:rPr lang="fr-CA" baseline="0" dirty="0" smtClean="0"/>
              <a:t> à réaliser : </a:t>
            </a:r>
            <a:r>
              <a:rPr lang="fr-CA" sz="1600" kern="1200" dirty="0" smtClean="0">
                <a:solidFill>
                  <a:schemeClr val="tx2"/>
                </a:solidFill>
                <a:effectLst/>
                <a:latin typeface="+mn-lt"/>
                <a:ea typeface="+mn-ea"/>
                <a:cs typeface="+mn-cs"/>
              </a:rPr>
              <a:t>Comparer le niveau de connaissance des répondants face au phénomène des GES selon la définition de la compensation carbone choisie. Si possible, la Coop FA cherche à savoir si les participants qui déclarent avoir une bonne connaissance du phénomène des gaz à effets de serre ont tendance à proposer plus souvent une bonne définition au sujet de la compensation carbone.</a:t>
            </a:r>
            <a:endParaRPr lang="fr-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CA" dirty="0" smtClean="0"/>
              <a:t>Commentaire : </a:t>
            </a:r>
          </a:p>
          <a:p>
            <a:pPr marL="342900" marR="0" lvl="0" indent="-342900" algn="l" defTabSz="914400" rtl="0" eaLnBrk="1" fontAlgn="auto" latinLnBrk="0" hangingPunct="1">
              <a:lnSpc>
                <a:spcPct val="100000"/>
              </a:lnSpc>
              <a:spcBef>
                <a:spcPts val="0"/>
              </a:spcBef>
              <a:spcAft>
                <a:spcPts val="0"/>
              </a:spcAft>
              <a:buClr>
                <a:srgbClr val="000000"/>
              </a:buClr>
              <a:buSzPts val="1100"/>
              <a:buFont typeface="+mj-lt"/>
              <a:buAutoNum type="arabicParenR"/>
              <a:tabLst/>
              <a:defRPr/>
            </a:pPr>
            <a:r>
              <a:rPr lang="fr-CA" baseline="0" dirty="0" smtClean="0"/>
              <a:t>Les répondants qui affirment avoir un peu ou une bonne connaissance du phénomène des GES ont majoritairement en tête la bonne définition de Compensation carbone (53,4% et 52,3% ont choisi B).</a:t>
            </a:r>
          </a:p>
          <a:p>
            <a:pPr marL="342900" marR="0" lvl="0" indent="-342900" algn="l" defTabSz="914400" rtl="0" eaLnBrk="1" fontAlgn="auto" latinLnBrk="0" hangingPunct="1">
              <a:lnSpc>
                <a:spcPct val="100000"/>
              </a:lnSpc>
              <a:spcBef>
                <a:spcPts val="0"/>
              </a:spcBef>
              <a:spcAft>
                <a:spcPts val="0"/>
              </a:spcAft>
              <a:buClr>
                <a:srgbClr val="000000"/>
              </a:buClr>
              <a:buSzPts val="1100"/>
              <a:buFont typeface="+mj-lt"/>
              <a:buAutoNum type="arabicParenR"/>
              <a:tabLst/>
              <a:defRPr/>
            </a:pPr>
            <a:r>
              <a:rPr lang="fr-CA" baseline="0" dirty="0" smtClean="0"/>
              <a:t>On constate aussi que les personnes qui n’ont pas de connaissances sur le sujet semblent quand même bien anticiper la définition de Compensation carbone, puisqu’ils sont 45,8% à avoir donné la bonne réponse. Il y avait une hésitation entre la définition B et la définition C.</a:t>
            </a:r>
          </a:p>
        </p:txBody>
      </p:sp>
      <p:sp>
        <p:nvSpPr>
          <p:cNvPr id="4" name="Espace réservé du numéro de diapositive 3"/>
          <p:cNvSpPr>
            <a:spLocks noGrp="1"/>
          </p:cNvSpPr>
          <p:nvPr>
            <p:ph type="sldNum" sz="quarter" idx="5"/>
          </p:nvPr>
        </p:nvSpPr>
        <p:spPr/>
        <p:txBody>
          <a:bodyPr/>
          <a:lstStyle/>
          <a:p>
            <a:fld id="{B8796F01-7154-41E0-B48B-A6921757531A}" type="slidenum">
              <a:rPr lang="fr-FR" smtClean="0"/>
              <a:pPr/>
              <a:t>12</a:t>
            </a:fld>
            <a:endParaRPr lang="fr-FR" dirty="0"/>
          </a:p>
        </p:txBody>
      </p:sp>
    </p:spTree>
    <p:extLst>
      <p:ext uri="{BB962C8B-B14F-4D97-AF65-F5344CB8AC3E}">
        <p14:creationId xmlns:p14="http://schemas.microsoft.com/office/powerpoint/2010/main" val="276821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CA" dirty="0" smtClean="0"/>
              <a:t>Tâche</a:t>
            </a:r>
            <a:r>
              <a:rPr lang="fr-CA" baseline="0" dirty="0" smtClean="0"/>
              <a:t> à réaliser : </a:t>
            </a:r>
            <a:r>
              <a:rPr lang="fr-CA" sz="1600" kern="1200" dirty="0" smtClean="0">
                <a:solidFill>
                  <a:schemeClr val="tx2"/>
                </a:solidFill>
                <a:effectLst/>
                <a:latin typeface="+mn-lt"/>
                <a:ea typeface="+mn-ea"/>
                <a:cs typeface="+mn-cs"/>
              </a:rPr>
              <a:t>Comparer les pourcentages du nombre de kilogrammes de CO</a:t>
            </a:r>
            <a:r>
              <a:rPr lang="fr-CA" sz="1600" kern="1200" baseline="-25000" dirty="0" smtClean="0">
                <a:solidFill>
                  <a:schemeClr val="tx2"/>
                </a:solidFill>
                <a:effectLst/>
                <a:latin typeface="+mn-lt"/>
                <a:ea typeface="+mn-ea"/>
                <a:cs typeface="+mn-cs"/>
              </a:rPr>
              <a:t>2</a:t>
            </a:r>
            <a:r>
              <a:rPr lang="fr-CA" sz="1600" kern="1200" dirty="0" smtClean="0">
                <a:solidFill>
                  <a:schemeClr val="tx2"/>
                </a:solidFill>
                <a:effectLst/>
                <a:latin typeface="+mn-lt"/>
                <a:ea typeface="+mn-ea"/>
                <a:cs typeface="+mn-cs"/>
              </a:rPr>
              <a:t> évités par année en privilégiant les achats de produits frais locaux et par l’utilisation d’une bouteille d'eau réutilisable. La Coop FA désire connaître le pourcentage de répondants ayant donné une réponse adéquate.</a:t>
            </a:r>
          </a:p>
          <a:p>
            <a:r>
              <a:rPr lang="fr-FR" sz="1600" b="0" u="sng" kern="1200" dirty="0" smtClean="0">
                <a:solidFill>
                  <a:schemeClr val="tx2"/>
                </a:solidFill>
                <a:effectLst/>
                <a:latin typeface="+mn-lt"/>
                <a:ea typeface="+mn-ea"/>
                <a:cs typeface="+mn-cs"/>
              </a:rPr>
              <a:t>Kilogrammes de CO</a:t>
            </a:r>
            <a:r>
              <a:rPr lang="fr-FR" sz="1600" b="0" u="sng" kern="1200" baseline="-25000" dirty="0" smtClean="0">
                <a:solidFill>
                  <a:schemeClr val="tx2"/>
                </a:solidFill>
                <a:effectLst/>
                <a:latin typeface="+mn-lt"/>
                <a:ea typeface="+mn-ea"/>
                <a:cs typeface="+mn-cs"/>
              </a:rPr>
              <a:t>2</a:t>
            </a:r>
            <a:r>
              <a:rPr lang="fr-CA" sz="1600" b="0" u="none" kern="1200" baseline="0" dirty="0" smtClean="0">
                <a:solidFill>
                  <a:schemeClr val="tx2"/>
                </a:solidFill>
                <a:effectLst/>
                <a:latin typeface="+mn-lt"/>
                <a:ea typeface="+mn-ea"/>
                <a:cs typeface="+mn-cs"/>
              </a:rPr>
              <a:t> :</a:t>
            </a:r>
          </a:p>
          <a:p>
            <a:r>
              <a:rPr lang="fr-FR" sz="1600" kern="1200" dirty="0" smtClean="0">
                <a:solidFill>
                  <a:schemeClr val="tx2"/>
                </a:solidFill>
                <a:effectLst/>
                <a:latin typeface="+mn-lt"/>
                <a:ea typeface="+mn-ea"/>
                <a:cs typeface="+mn-cs"/>
              </a:rPr>
              <a:t>Nombre de kilogrammes de CO</a:t>
            </a:r>
            <a:r>
              <a:rPr lang="fr-FR" sz="1600" kern="1200" baseline="-25000" dirty="0" smtClean="0">
                <a:solidFill>
                  <a:schemeClr val="tx2"/>
                </a:solidFill>
                <a:effectLst/>
                <a:latin typeface="+mn-lt"/>
                <a:ea typeface="+mn-ea"/>
                <a:cs typeface="+mn-cs"/>
              </a:rPr>
              <a:t>2</a:t>
            </a:r>
            <a:r>
              <a:rPr lang="fr-FR" sz="1600" kern="1200" dirty="0" smtClean="0">
                <a:solidFill>
                  <a:schemeClr val="tx2"/>
                </a:solidFill>
                <a:effectLst/>
                <a:latin typeface="+mn-lt"/>
                <a:ea typeface="+mn-ea"/>
                <a:cs typeface="+mn-cs"/>
              </a:rPr>
              <a:t> évités par année en privilégiant les achats de produits frais locaux et par l’utilisation d’une bouteille d'eau réutilisable est de 150 kilogrammes.</a:t>
            </a:r>
            <a:endParaRPr lang="fr-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CA" dirty="0" smtClean="0"/>
              <a:t>Commentaire à dire : </a:t>
            </a:r>
            <a:endParaRPr lang="fr-CA" baseline="0" dirty="0" smtClean="0"/>
          </a:p>
          <a:p>
            <a:pPr marL="342900" indent="-342900">
              <a:buFont typeface="+mj-lt"/>
              <a:buAutoNum type="arabicParenR"/>
            </a:pPr>
            <a:r>
              <a:rPr lang="fr-CA" dirty="0" smtClean="0"/>
              <a:t>Une </a:t>
            </a:r>
            <a:r>
              <a:rPr lang="fr-CA" dirty="0"/>
              <a:t>pluralité de répondants a répondu que l’on pouvait éviter 100 kg de CO2 par année en </a:t>
            </a:r>
            <a:r>
              <a:rPr lang="fr-CA" sz="1600" b="0" i="0" u="none" strike="noStrike" dirty="0">
                <a:solidFill>
                  <a:srgbClr val="000000"/>
                </a:solidFill>
                <a:effectLst/>
                <a:latin typeface="Calibri" panose="020F0502020204030204" pitchFamily="34" charset="0"/>
              </a:rPr>
              <a:t>privilégiant les achats de produits frais locaux et par l'utilisation d'une bouteille d'eau réutilisable soit 46,4% des participants. </a:t>
            </a:r>
            <a:endParaRPr lang="fr-CA" sz="1600" b="0" i="0" u="none" strike="noStrike" dirty="0" smtClean="0">
              <a:solidFill>
                <a:srgbClr val="000000"/>
              </a:solidFill>
              <a:effectLst/>
              <a:latin typeface="Calibri" panose="020F0502020204030204" pitchFamily="34" charset="0"/>
            </a:endParaRPr>
          </a:p>
          <a:p>
            <a:pPr marL="342900" indent="-342900">
              <a:buFont typeface="+mj-lt"/>
              <a:buAutoNum type="arabicParenR"/>
            </a:pPr>
            <a:r>
              <a:rPr lang="fr-CA" sz="1600" b="0" i="0" u="none" strike="noStrike" dirty="0" smtClean="0">
                <a:solidFill>
                  <a:srgbClr val="000000"/>
                </a:solidFill>
                <a:effectLst/>
                <a:latin typeface="Calibri" panose="020F0502020204030204" pitchFamily="34" charset="0"/>
              </a:rPr>
              <a:t>Ceux </a:t>
            </a:r>
            <a:r>
              <a:rPr lang="fr-CA" sz="1600" b="0" i="0" u="none" strike="noStrike" dirty="0">
                <a:solidFill>
                  <a:srgbClr val="000000"/>
                </a:solidFill>
                <a:effectLst/>
                <a:latin typeface="Calibri" panose="020F0502020204030204" pitchFamily="34" charset="0"/>
              </a:rPr>
              <a:t>qui ont répondu la bonne réponse soit 150 kg de CO2 représentent 11,1% des répondants. C’est la deuxième réponse la moins populaire. De ce fait, 88,9% des répondants ont répondu la mauvaise réponse.</a:t>
            </a:r>
            <a:endParaRPr lang="fr-CA" dirty="0"/>
          </a:p>
        </p:txBody>
      </p:sp>
      <p:sp>
        <p:nvSpPr>
          <p:cNvPr id="4" name="Espace réservé du numéro de diapositive 3"/>
          <p:cNvSpPr>
            <a:spLocks noGrp="1"/>
          </p:cNvSpPr>
          <p:nvPr>
            <p:ph type="sldNum" sz="quarter" idx="5"/>
          </p:nvPr>
        </p:nvSpPr>
        <p:spPr/>
        <p:txBody>
          <a:bodyPr/>
          <a:lstStyle/>
          <a:p>
            <a:fld id="{B8796F01-7154-41E0-B48B-A6921757531A}" type="slidenum">
              <a:rPr lang="fr-FR" smtClean="0"/>
              <a:pPr/>
              <a:t>13</a:t>
            </a:fld>
            <a:endParaRPr lang="fr-FR" dirty="0"/>
          </a:p>
        </p:txBody>
      </p:sp>
    </p:spTree>
    <p:extLst>
      <p:ext uri="{BB962C8B-B14F-4D97-AF65-F5344CB8AC3E}">
        <p14:creationId xmlns:p14="http://schemas.microsoft.com/office/powerpoint/2010/main" val="3706611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fr-CA" dirty="0" smtClean="0"/>
              <a:t>Tâche</a:t>
            </a:r>
            <a:r>
              <a:rPr lang="fr-CA" baseline="0" dirty="0" smtClean="0"/>
              <a:t> à réaliser : </a:t>
            </a:r>
            <a:r>
              <a:rPr lang="fr-CA" sz="1600" kern="1200" dirty="0" smtClean="0">
                <a:solidFill>
                  <a:schemeClr val="tx2"/>
                </a:solidFill>
                <a:effectLst/>
                <a:latin typeface="+mn-lt"/>
                <a:ea typeface="+mn-ea"/>
                <a:cs typeface="+mn-cs"/>
              </a:rPr>
              <a:t>Comparer les réponses données du nombre de kilogrammes de CO</a:t>
            </a:r>
            <a:r>
              <a:rPr lang="fr-CA" sz="1600" kern="1200" baseline="-25000" dirty="0" smtClean="0">
                <a:solidFill>
                  <a:schemeClr val="tx2"/>
                </a:solidFill>
                <a:effectLst/>
                <a:latin typeface="+mn-lt"/>
                <a:ea typeface="+mn-ea"/>
                <a:cs typeface="+mn-cs"/>
              </a:rPr>
              <a:t>2</a:t>
            </a:r>
            <a:r>
              <a:rPr lang="fr-CA" sz="1600" kern="1200" dirty="0" smtClean="0">
                <a:solidFill>
                  <a:schemeClr val="tx2"/>
                </a:solidFill>
                <a:effectLst/>
                <a:latin typeface="+mn-lt"/>
                <a:ea typeface="+mn-ea"/>
                <a:cs typeface="+mn-cs"/>
              </a:rPr>
              <a:t> évités par année en privilégiant les achats de produits frais locaux et par l’utilisation d’une bouteille d'eau réutilisable selon l’âge des répondants. La Coop FA désire savoir quel groupe d’âge (35 ans et moins et plus de 35 ans) a obtenu le plus de bonnes réponses. </a:t>
            </a:r>
            <a:endParaRPr lang="fr-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CA" dirty="0" smtClean="0"/>
              <a:t>Commentaire : </a:t>
            </a:r>
            <a:endParaRPr lang="fr-CA" baseline="0" dirty="0" smtClean="0"/>
          </a:p>
          <a:p>
            <a:pPr marL="342900" indent="-342900">
              <a:buFont typeface="+mj-lt"/>
              <a:buAutoNum type="arabicParenR"/>
            </a:pPr>
            <a:r>
              <a:rPr lang="fr-CA" dirty="0" smtClean="0"/>
              <a:t>Généralement, on constate</a:t>
            </a:r>
            <a:r>
              <a:rPr lang="fr-CA" baseline="0" dirty="0" smtClean="0"/>
              <a:t> que peu importe leur âge, les répondants n’ont pas obtenu la bonne réponse (88,7% chez les 35 ans et moins et 95% chez les plus de 35 ans).</a:t>
            </a:r>
          </a:p>
          <a:p>
            <a:pPr marL="342900" indent="-342900">
              <a:buFont typeface="+mj-lt"/>
              <a:buAutoNum type="arabicParenR"/>
            </a:pPr>
            <a:r>
              <a:rPr lang="fr-CA" dirty="0" smtClean="0"/>
              <a:t>Même si les pourcentages</a:t>
            </a:r>
            <a:r>
              <a:rPr lang="fr-CA" baseline="0" dirty="0" smtClean="0"/>
              <a:t> de bonnes réponses</a:t>
            </a:r>
            <a:r>
              <a:rPr lang="fr-CA" dirty="0" smtClean="0"/>
              <a:t> sont faibles, les</a:t>
            </a:r>
            <a:r>
              <a:rPr lang="fr-CA" baseline="0" dirty="0" smtClean="0"/>
              <a:t> 35 ans et moins ont obtenu plus souvent la bonne réponse (11,3%) que les plus de 35 ans (5,0%).</a:t>
            </a:r>
            <a:endParaRPr lang="fr-CA" dirty="0"/>
          </a:p>
        </p:txBody>
      </p:sp>
      <p:sp>
        <p:nvSpPr>
          <p:cNvPr id="4" name="Espace réservé du numéro de diapositive 3"/>
          <p:cNvSpPr>
            <a:spLocks noGrp="1"/>
          </p:cNvSpPr>
          <p:nvPr>
            <p:ph type="sldNum" sz="quarter" idx="5"/>
          </p:nvPr>
        </p:nvSpPr>
        <p:spPr/>
        <p:txBody>
          <a:bodyPr/>
          <a:lstStyle/>
          <a:p>
            <a:fld id="{B8796F01-7154-41E0-B48B-A6921757531A}" type="slidenum">
              <a:rPr lang="fr-FR" smtClean="0"/>
              <a:pPr/>
              <a:t>14</a:t>
            </a:fld>
            <a:endParaRPr lang="fr-FR" dirty="0"/>
          </a:p>
        </p:txBody>
      </p:sp>
    </p:spTree>
    <p:extLst>
      <p:ext uri="{BB962C8B-B14F-4D97-AF65-F5344CB8AC3E}">
        <p14:creationId xmlns:p14="http://schemas.microsoft.com/office/powerpoint/2010/main" val="3344876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15</a:t>
            </a:fld>
            <a:endParaRPr lang="fr-FR" dirty="0"/>
          </a:p>
        </p:txBody>
      </p:sp>
    </p:spTree>
    <p:extLst>
      <p:ext uri="{BB962C8B-B14F-4D97-AF65-F5344CB8AC3E}">
        <p14:creationId xmlns:p14="http://schemas.microsoft.com/office/powerpoint/2010/main" val="2337031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fr" sz="1600" dirty="0" smtClean="0">
                <a:latin typeface="Times New Roman"/>
                <a:ea typeface="Times New Roman"/>
                <a:cs typeface="Times New Roman"/>
                <a:sym typeface="Times New Roman"/>
              </a:rPr>
              <a:t>Commentaire : Vous pouvez lire les énoncés sur la diapositive</a:t>
            </a:r>
            <a:r>
              <a:rPr lang="fr" sz="1600" baseline="0" dirty="0" smtClean="0">
                <a:latin typeface="Times New Roman"/>
                <a:ea typeface="Times New Roman"/>
                <a:cs typeface="Times New Roman"/>
                <a:sym typeface="Times New Roman"/>
              </a:rPr>
              <a:t> simplement.</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3</a:t>
            </a:fld>
            <a:endParaRPr lang="fr-FR" dirty="0"/>
          </a:p>
        </p:txBody>
      </p:sp>
    </p:spTree>
    <p:extLst>
      <p:ext uri="{BB962C8B-B14F-4D97-AF65-F5344CB8AC3E}">
        <p14:creationId xmlns:p14="http://schemas.microsoft.com/office/powerpoint/2010/main" val="3006059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r>
              <a:rPr lang="fr-CA" dirty="0" smtClean="0"/>
              <a:t>Commentaire : </a:t>
            </a:r>
          </a:p>
          <a:p>
            <a:pPr marL="342900" lvl="0" indent="-342900" algn="l" rtl="0">
              <a:spcBef>
                <a:spcPts val="0"/>
              </a:spcBef>
              <a:spcAft>
                <a:spcPts val="0"/>
              </a:spcAft>
              <a:buFont typeface="+mj-lt"/>
              <a:buAutoNum type="arabicParenR"/>
            </a:pPr>
            <a:r>
              <a:rPr lang="fr-CA" dirty="0" smtClean="0"/>
              <a:t>Décrire l’échantillon</a:t>
            </a:r>
            <a:r>
              <a:rPr lang="fr-CA" baseline="0" dirty="0" smtClean="0"/>
              <a:t> (lire la diapositive)</a:t>
            </a:r>
          </a:p>
          <a:p>
            <a:pPr marL="342900" lvl="0" indent="-342900" algn="l" rtl="0">
              <a:spcBef>
                <a:spcPts val="0"/>
              </a:spcBef>
              <a:spcAft>
                <a:spcPts val="0"/>
              </a:spcAft>
              <a:buFont typeface="+mj-lt"/>
              <a:buAutoNum type="arabicParenR"/>
            </a:pPr>
            <a:r>
              <a:rPr lang="fr-CA" dirty="0" smtClean="0"/>
              <a:t>Donner la taille de l’échantillon et indiquer que certains répondants n’ont pas répondus</a:t>
            </a:r>
            <a:r>
              <a:rPr lang="fr-CA" baseline="0" dirty="0" smtClean="0"/>
              <a:t> à toutes les</a:t>
            </a:r>
            <a:r>
              <a:rPr lang="fr-CA" dirty="0" smtClean="0"/>
              <a:t> questions.</a:t>
            </a:r>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4</a:t>
            </a:fld>
            <a:endParaRPr lang="fr-FR" dirty="0"/>
          </a:p>
        </p:txBody>
      </p:sp>
    </p:spTree>
    <p:extLst>
      <p:ext uri="{BB962C8B-B14F-4D97-AF65-F5344CB8AC3E}">
        <p14:creationId xmlns:p14="http://schemas.microsoft.com/office/powerpoint/2010/main" val="2460103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fr-CA" dirty="0" smtClean="0"/>
              <a:t>Tâche</a:t>
            </a:r>
            <a:r>
              <a:rPr lang="fr-CA" baseline="0" dirty="0" smtClean="0"/>
              <a:t> à réaliser : </a:t>
            </a:r>
            <a:r>
              <a:rPr lang="fr-CA" sz="1600" kern="1200" dirty="0" smtClean="0">
                <a:solidFill>
                  <a:schemeClr val="tx2"/>
                </a:solidFill>
                <a:effectLst/>
                <a:latin typeface="+mn-lt"/>
                <a:ea typeface="+mn-ea"/>
                <a:cs typeface="+mn-cs"/>
              </a:rPr>
              <a:t>Déterminer la distribution de l’âge des répondants. </a:t>
            </a:r>
            <a:endParaRPr lang="fr-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CA" baseline="0" dirty="0" smtClean="0"/>
          </a:p>
          <a:p>
            <a:r>
              <a:rPr lang="fr-CA" dirty="0" smtClean="0"/>
              <a:t>Commentaire</a:t>
            </a:r>
            <a:r>
              <a:rPr lang="fr-CA" baseline="0" dirty="0" smtClean="0"/>
              <a:t> </a:t>
            </a:r>
            <a:r>
              <a:rPr lang="fr-CA" dirty="0" smtClean="0"/>
              <a:t>: </a:t>
            </a:r>
          </a:p>
          <a:p>
            <a:pPr marL="342900" marR="0" indent="-342900" algn="l" defTabSz="1218987" rtl="0" eaLnBrk="1" fontAlgn="auto" latinLnBrk="0" hangingPunct="1">
              <a:lnSpc>
                <a:spcPct val="100000"/>
              </a:lnSpc>
              <a:spcBef>
                <a:spcPts val="0"/>
              </a:spcBef>
              <a:spcAft>
                <a:spcPts val="0"/>
              </a:spcAft>
              <a:buClrTx/>
              <a:buSzTx/>
              <a:buFont typeface="+mj-lt"/>
              <a:buAutoNum type="arabicParenR"/>
              <a:tabLst/>
              <a:defRPr/>
            </a:pPr>
            <a:r>
              <a:rPr lang="fr-CA" dirty="0" smtClean="0"/>
              <a:t>On</a:t>
            </a:r>
            <a:r>
              <a:rPr lang="fr-CA" baseline="0" dirty="0" smtClean="0"/>
              <a:t> peut remarquer qu’une pluralité des répondants est âgée entre 10 et 20 ans.</a:t>
            </a:r>
          </a:p>
          <a:p>
            <a:pPr marL="342900" marR="0" lvl="0" indent="-342900" algn="l" defTabSz="1218987" rtl="0" eaLnBrk="1" fontAlgn="auto" latinLnBrk="0" hangingPunct="1">
              <a:lnSpc>
                <a:spcPct val="100000"/>
              </a:lnSpc>
              <a:spcBef>
                <a:spcPts val="0"/>
              </a:spcBef>
              <a:spcAft>
                <a:spcPts val="0"/>
              </a:spcAft>
              <a:buClrTx/>
              <a:buSzTx/>
              <a:buFont typeface="+mj-lt"/>
              <a:buAutoNum type="arabicParenR"/>
              <a:tabLst/>
              <a:defRPr/>
            </a:pPr>
            <a:r>
              <a:rPr lang="fr-CA" dirty="0" smtClean="0"/>
              <a:t>Étant donné qu’il y a peu de</a:t>
            </a:r>
            <a:r>
              <a:rPr lang="fr-CA" baseline="0" dirty="0" smtClean="0"/>
              <a:t> personnes âgées de plus de 40 ans, la distribution n’est pas vraiment symétrique. Il aurait pu être intéressant de voir la distribution en excluant les âges extrêmes.</a:t>
            </a:r>
            <a:endParaRPr lang="fr-CA" dirty="0" smtClean="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5</a:t>
            </a:fld>
            <a:endParaRPr lang="fr-FR" dirty="0"/>
          </a:p>
        </p:txBody>
      </p:sp>
    </p:spTree>
    <p:extLst>
      <p:ext uri="{BB962C8B-B14F-4D97-AF65-F5344CB8AC3E}">
        <p14:creationId xmlns:p14="http://schemas.microsoft.com/office/powerpoint/2010/main" val="3578363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fr-CA" dirty="0" smtClean="0"/>
              <a:t>Tâche</a:t>
            </a:r>
            <a:r>
              <a:rPr lang="fr-CA" baseline="0" dirty="0" smtClean="0"/>
              <a:t> à réaliser : </a:t>
            </a:r>
            <a:r>
              <a:rPr lang="fr-CA" sz="1600" kern="1200" dirty="0" smtClean="0">
                <a:solidFill>
                  <a:schemeClr val="tx2"/>
                </a:solidFill>
                <a:effectLst/>
                <a:latin typeface="+mn-lt"/>
                <a:ea typeface="+mn-ea"/>
                <a:cs typeface="+mn-cs"/>
              </a:rPr>
              <a:t>Comparer les pourcentages des milieux professionnels rejoints par le sondage.</a:t>
            </a:r>
            <a:endParaRPr lang="fr-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CA" dirty="0" smtClean="0"/>
              <a:t>Commentaire : </a:t>
            </a:r>
            <a:endParaRPr lang="fr-FR" dirty="0" smtClean="0"/>
          </a:p>
          <a:p>
            <a:pPr marL="342900" marR="0" lvl="0" indent="-342900" algn="l" defTabSz="1218987" rtl="0" eaLnBrk="1" fontAlgn="auto" latinLnBrk="0" hangingPunct="1">
              <a:lnSpc>
                <a:spcPct val="100000"/>
              </a:lnSpc>
              <a:spcBef>
                <a:spcPts val="0"/>
              </a:spcBef>
              <a:spcAft>
                <a:spcPts val="0"/>
              </a:spcAft>
              <a:buClrTx/>
              <a:buSzTx/>
              <a:buFont typeface="+mj-lt"/>
              <a:buAutoNum type="arabicParenR"/>
              <a:tabLst/>
              <a:defRPr/>
            </a:pPr>
            <a:r>
              <a:rPr lang="fr-CA" dirty="0" smtClean="0"/>
              <a:t>Une </a:t>
            </a:r>
            <a:r>
              <a:rPr lang="fr-CA" dirty="0"/>
              <a:t>pluralité de répondants </a:t>
            </a:r>
            <a:r>
              <a:rPr lang="fr-CA" dirty="0" smtClean="0"/>
              <a:t>provient </a:t>
            </a:r>
            <a:r>
              <a:rPr lang="fr-CA" dirty="0"/>
              <a:t>du milieu scolaire et éducatif soit 68,8% des répondants</a:t>
            </a:r>
            <a:r>
              <a:rPr lang="fr-CA" dirty="0" smtClean="0"/>
              <a:t>. Cela s’explique relativement</a:t>
            </a:r>
            <a:r>
              <a:rPr lang="fr-CA" baseline="0" dirty="0" smtClean="0"/>
              <a:t> bien étant donné qu’ils sont majoritairement âgés entre 10 et 20 ans. </a:t>
            </a:r>
          </a:p>
          <a:p>
            <a:pPr marL="342900" marR="0" lvl="0" indent="-342900" algn="l" defTabSz="1218987" rtl="0" eaLnBrk="1" fontAlgn="auto" latinLnBrk="0" hangingPunct="1">
              <a:lnSpc>
                <a:spcPct val="100000"/>
              </a:lnSpc>
              <a:spcBef>
                <a:spcPts val="0"/>
              </a:spcBef>
              <a:spcAft>
                <a:spcPts val="0"/>
              </a:spcAft>
              <a:buClrTx/>
              <a:buSzTx/>
              <a:buFont typeface="+mj-lt"/>
              <a:buAutoNum type="arabicParenR"/>
              <a:tabLst/>
              <a:defRPr/>
            </a:pPr>
            <a:r>
              <a:rPr lang="fr-CA" baseline="0" dirty="0" smtClean="0"/>
              <a:t>Il y a quand même près du 1/5 </a:t>
            </a:r>
            <a:r>
              <a:rPr lang="fr-CA" baseline="0" dirty="0" err="1" smtClean="0"/>
              <a:t>ieme</a:t>
            </a:r>
            <a:r>
              <a:rPr lang="fr-CA" baseline="0" dirty="0" smtClean="0"/>
              <a:t> des répondants qui sont dans les milieux corporatif et gouvernemental.</a:t>
            </a:r>
            <a:endParaRPr lang="fr-CA"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6</a:t>
            </a:fld>
            <a:endParaRPr lang="fr-FR" dirty="0"/>
          </a:p>
        </p:txBody>
      </p:sp>
    </p:spTree>
    <p:extLst>
      <p:ext uri="{BB962C8B-B14F-4D97-AF65-F5344CB8AC3E}">
        <p14:creationId xmlns:p14="http://schemas.microsoft.com/office/powerpoint/2010/main" val="518262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fr-CA" dirty="0" smtClean="0"/>
              <a:t>Tâche</a:t>
            </a:r>
            <a:r>
              <a:rPr lang="fr-CA" baseline="0" dirty="0" smtClean="0"/>
              <a:t> à réaliser : </a:t>
            </a:r>
            <a:r>
              <a:rPr lang="fr-CA" sz="1600" kern="1200" dirty="0" smtClean="0">
                <a:solidFill>
                  <a:schemeClr val="tx2"/>
                </a:solidFill>
                <a:effectLst/>
                <a:latin typeface="+mn-lt"/>
                <a:ea typeface="+mn-ea"/>
                <a:cs typeface="+mn-cs"/>
              </a:rPr>
              <a:t>Comparer les pourcentages obtenus face à l’importance accordée aux efforts de développement durable.</a:t>
            </a:r>
            <a:endParaRPr lang="fr-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CA" dirty="0" smtClean="0"/>
              <a:t>Commentaire : </a:t>
            </a:r>
            <a:endParaRPr lang="fr-FR" dirty="0" smtClean="0"/>
          </a:p>
          <a:p>
            <a:pPr marL="342900" indent="-342900">
              <a:buFont typeface="+mj-lt"/>
              <a:buAutoNum type="arabicParenR"/>
            </a:pPr>
            <a:r>
              <a:rPr lang="fr-CA" dirty="0" smtClean="0"/>
              <a:t>Une pluralité (52,0%) </a:t>
            </a:r>
            <a:r>
              <a:rPr lang="fr-CA" dirty="0"/>
              <a:t>de </a:t>
            </a:r>
            <a:r>
              <a:rPr lang="fr-CA" dirty="0" smtClean="0"/>
              <a:t>répondants considère plutôt</a:t>
            </a:r>
            <a:r>
              <a:rPr lang="fr-CA" baseline="0" dirty="0" smtClean="0"/>
              <a:t> important de faire des efforts</a:t>
            </a:r>
            <a:r>
              <a:rPr lang="fr-CA" dirty="0" smtClean="0"/>
              <a:t> </a:t>
            </a:r>
            <a:r>
              <a:rPr lang="fr-CA" dirty="0"/>
              <a:t>en développement </a:t>
            </a:r>
            <a:r>
              <a:rPr lang="fr-CA" dirty="0" smtClean="0"/>
              <a:t>durable.</a:t>
            </a:r>
          </a:p>
          <a:p>
            <a:pPr marL="342900" indent="-342900">
              <a:buFont typeface="+mj-lt"/>
              <a:buAutoNum type="arabicParenR"/>
            </a:pPr>
            <a:r>
              <a:rPr lang="fr-CA" dirty="0" smtClean="0"/>
              <a:t>On</a:t>
            </a:r>
            <a:r>
              <a:rPr lang="fr-CA" baseline="0" dirty="0" smtClean="0"/>
              <a:t> constate que 91,2% des répondants trouvent important de faire des efforts en développement durable, ce qui démontre que le sujet est d’actualité.</a:t>
            </a:r>
            <a:endParaRPr lang="fr-CA"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7</a:t>
            </a:fld>
            <a:endParaRPr lang="fr-FR" dirty="0"/>
          </a:p>
        </p:txBody>
      </p:sp>
    </p:spTree>
    <p:extLst>
      <p:ext uri="{BB962C8B-B14F-4D97-AF65-F5344CB8AC3E}">
        <p14:creationId xmlns:p14="http://schemas.microsoft.com/office/powerpoint/2010/main" val="4258508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CA" dirty="0" smtClean="0"/>
              <a:t>Tâche</a:t>
            </a:r>
            <a:r>
              <a:rPr lang="fr-CA" baseline="0" dirty="0" smtClean="0"/>
              <a:t> à réaliser : </a:t>
            </a:r>
            <a:r>
              <a:rPr lang="fr-CA" sz="1600" kern="1200" dirty="0" smtClean="0">
                <a:solidFill>
                  <a:schemeClr val="tx2"/>
                </a:solidFill>
                <a:effectLst/>
                <a:latin typeface="+mn-lt"/>
                <a:ea typeface="+mn-ea"/>
                <a:cs typeface="+mn-cs"/>
              </a:rPr>
              <a:t>Analyser la distribution du pourcentage que les participants attribuent au secteur des transports concernant les </a:t>
            </a:r>
            <a:r>
              <a:rPr lang="fr-CA" sz="1600" b="1" kern="1200" dirty="0" smtClean="0">
                <a:solidFill>
                  <a:schemeClr val="tx2"/>
                </a:solidFill>
                <a:effectLst/>
                <a:latin typeface="+mn-lt"/>
                <a:ea typeface="+mn-ea"/>
                <a:cs typeface="+mn-cs"/>
              </a:rPr>
              <a:t>g</a:t>
            </a:r>
            <a:r>
              <a:rPr lang="fr-CA" sz="1600" kern="1200" dirty="0" smtClean="0">
                <a:solidFill>
                  <a:schemeClr val="tx2"/>
                </a:solidFill>
                <a:effectLst/>
                <a:latin typeface="+mn-lt"/>
                <a:ea typeface="+mn-ea"/>
                <a:cs typeface="+mn-cs"/>
              </a:rPr>
              <a:t>az à </a:t>
            </a:r>
            <a:r>
              <a:rPr lang="fr-CA" sz="1600" b="1" kern="1200" dirty="0" smtClean="0">
                <a:solidFill>
                  <a:schemeClr val="tx2"/>
                </a:solidFill>
                <a:effectLst/>
                <a:latin typeface="+mn-lt"/>
                <a:ea typeface="+mn-ea"/>
                <a:cs typeface="+mn-cs"/>
              </a:rPr>
              <a:t>e</a:t>
            </a:r>
            <a:r>
              <a:rPr lang="fr-CA" sz="1600" kern="1200" dirty="0" smtClean="0">
                <a:solidFill>
                  <a:schemeClr val="tx2"/>
                </a:solidFill>
                <a:effectLst/>
                <a:latin typeface="+mn-lt"/>
                <a:ea typeface="+mn-ea"/>
                <a:cs typeface="+mn-cs"/>
              </a:rPr>
              <a:t>ffet de </a:t>
            </a:r>
            <a:r>
              <a:rPr lang="fr-CA" sz="1600" b="1" kern="1200" dirty="0" smtClean="0">
                <a:solidFill>
                  <a:schemeClr val="tx2"/>
                </a:solidFill>
                <a:effectLst/>
                <a:latin typeface="+mn-lt"/>
                <a:ea typeface="+mn-ea"/>
                <a:cs typeface="+mn-cs"/>
              </a:rPr>
              <a:t>s</a:t>
            </a:r>
            <a:r>
              <a:rPr lang="fr-CA" sz="1600" kern="1200" dirty="0" smtClean="0">
                <a:solidFill>
                  <a:schemeClr val="tx2"/>
                </a:solidFill>
                <a:effectLst/>
                <a:latin typeface="+mn-lt"/>
                <a:ea typeface="+mn-ea"/>
                <a:cs typeface="+mn-cs"/>
              </a:rPr>
              <a:t>erre (GES).</a:t>
            </a:r>
            <a:r>
              <a:rPr lang="fr-CA" sz="1600" kern="1200" baseline="0" dirty="0" smtClean="0">
                <a:solidFill>
                  <a:schemeClr val="tx2"/>
                </a:solidFill>
                <a:effectLst/>
                <a:latin typeface="+mn-lt"/>
                <a:ea typeface="+mn-ea"/>
                <a:cs typeface="+mn-cs"/>
              </a:rPr>
              <a:t> </a:t>
            </a:r>
            <a:r>
              <a:rPr lang="fr-FR" sz="1600" kern="1200" dirty="0" smtClean="0">
                <a:solidFill>
                  <a:schemeClr val="tx2"/>
                </a:solidFill>
                <a:effectLst/>
                <a:latin typeface="+mn-lt"/>
                <a:ea typeface="+mn-ea"/>
                <a:cs typeface="+mn-cs"/>
              </a:rPr>
              <a:t>Votre analyse doit se faire en considérant que le secteur des transports génère 42 % des GES. La Coop FA a ciblé comme résultats satisfaisants des pourcentages se situant entre 35 et 50 %, déterminer le pourcentage de répondants dans cet intervalle.</a:t>
            </a:r>
            <a:endParaRPr lang="fr-CA" sz="1600" kern="1200" dirty="0" smtClean="0">
              <a:solidFill>
                <a:schemeClr val="tx2"/>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CA" dirty="0" smtClean="0"/>
              <a:t>Commentaire : </a:t>
            </a:r>
            <a:endParaRPr lang="fr-FR" dirty="0" smtClean="0"/>
          </a:p>
          <a:p>
            <a:pPr marL="342900" indent="-342900">
              <a:buFont typeface="+mj-lt"/>
              <a:buAutoNum type="arabicParenR"/>
            </a:pPr>
            <a:r>
              <a:rPr lang="fr-CA" dirty="0" smtClean="0"/>
              <a:t>Une pluralité (43,7%) </a:t>
            </a:r>
            <a:r>
              <a:rPr lang="fr-CA" dirty="0"/>
              <a:t>de répondants a </a:t>
            </a:r>
            <a:r>
              <a:rPr lang="fr-CA" dirty="0" smtClean="0"/>
              <a:t>estimé que </a:t>
            </a:r>
            <a:r>
              <a:rPr lang="fr-CA" dirty="0"/>
              <a:t>le pourcentage de gaz à effet serre émis par le secteur du </a:t>
            </a:r>
            <a:r>
              <a:rPr lang="fr-CA" dirty="0" smtClean="0"/>
              <a:t>transport est </a:t>
            </a:r>
            <a:r>
              <a:rPr lang="fr-CA" dirty="0"/>
              <a:t>entre </a:t>
            </a:r>
            <a:r>
              <a:rPr lang="fr-CA" dirty="0" smtClean="0"/>
              <a:t>35% </a:t>
            </a:r>
            <a:r>
              <a:rPr lang="fr-CA" dirty="0"/>
              <a:t>et </a:t>
            </a:r>
            <a:r>
              <a:rPr lang="fr-CA" dirty="0" smtClean="0"/>
              <a:t>50%. </a:t>
            </a:r>
          </a:p>
          <a:p>
            <a:pPr marL="342900" indent="-342900">
              <a:buFont typeface="+mj-lt"/>
              <a:buAutoNum type="arabicParenR"/>
            </a:pPr>
            <a:r>
              <a:rPr lang="fr-CA" dirty="0" smtClean="0"/>
              <a:t>On remarque donc que presque la moitié des répondants a</a:t>
            </a:r>
            <a:r>
              <a:rPr lang="fr-CA" baseline="0" dirty="0" smtClean="0"/>
              <a:t> une bonne vision de la proportion des GES émis par le secteur du transport puisqu’on considère les réponses entre 35% et 50% satisfaisantes.</a:t>
            </a:r>
          </a:p>
        </p:txBody>
      </p:sp>
      <p:sp>
        <p:nvSpPr>
          <p:cNvPr id="4" name="Espace réservé du numéro de diapositive 3"/>
          <p:cNvSpPr>
            <a:spLocks noGrp="1"/>
          </p:cNvSpPr>
          <p:nvPr>
            <p:ph type="sldNum" sz="quarter" idx="5"/>
          </p:nvPr>
        </p:nvSpPr>
        <p:spPr/>
        <p:txBody>
          <a:bodyPr/>
          <a:lstStyle/>
          <a:p>
            <a:fld id="{B8796F01-7154-41E0-B48B-A6921757531A}" type="slidenum">
              <a:rPr lang="fr-FR" smtClean="0"/>
              <a:pPr/>
              <a:t>8</a:t>
            </a:fld>
            <a:endParaRPr lang="fr-FR" dirty="0"/>
          </a:p>
        </p:txBody>
      </p:sp>
    </p:spTree>
    <p:extLst>
      <p:ext uri="{BB962C8B-B14F-4D97-AF65-F5344CB8AC3E}">
        <p14:creationId xmlns:p14="http://schemas.microsoft.com/office/powerpoint/2010/main" val="4094699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fr-CA" dirty="0" smtClean="0"/>
              <a:t>Tâche</a:t>
            </a:r>
            <a:r>
              <a:rPr lang="fr-CA" baseline="0" dirty="0" smtClean="0"/>
              <a:t> à réaliser : </a:t>
            </a:r>
            <a:r>
              <a:rPr lang="fr-CA" sz="1600" kern="1200" dirty="0" smtClean="0">
                <a:solidFill>
                  <a:schemeClr val="tx2"/>
                </a:solidFill>
                <a:effectLst/>
                <a:latin typeface="+mn-lt"/>
                <a:ea typeface="+mn-ea"/>
                <a:cs typeface="+mn-cs"/>
              </a:rPr>
              <a:t>Déterminer le pourcentage moyen ainsi que la dispersion relative du pourcentage que les participants attribuent au secteur des transports concernant les GES selon le niveau de connaissance des répondants face au phénomène des GES. </a:t>
            </a:r>
            <a:r>
              <a:rPr lang="fr-CA" sz="1600" b="0" kern="1200" dirty="0" smtClean="0">
                <a:solidFill>
                  <a:schemeClr val="tx2"/>
                </a:solidFill>
                <a:effectLst/>
                <a:latin typeface="+mn-lt"/>
                <a:ea typeface="+mn-ea"/>
                <a:cs typeface="+mn-cs"/>
              </a:rPr>
              <a:t>La Coop FA désire savoir si ceux qui déclarent avoir une meilleure connaissance ont tendance à donner de meilleures réponses en termes de pourcentages GES émis par le secteur du transport.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CA" dirty="0" smtClean="0"/>
              <a:t>Commentaire : </a:t>
            </a:r>
          </a:p>
          <a:p>
            <a:pPr marL="342900" marR="0" lvl="0" indent="-342900" algn="l" defTabSz="914400" rtl="0" eaLnBrk="1" fontAlgn="auto" latinLnBrk="0" hangingPunct="1">
              <a:lnSpc>
                <a:spcPct val="100000"/>
              </a:lnSpc>
              <a:spcBef>
                <a:spcPts val="0"/>
              </a:spcBef>
              <a:spcAft>
                <a:spcPts val="0"/>
              </a:spcAft>
              <a:buClr>
                <a:srgbClr val="000000"/>
              </a:buClr>
              <a:buSzPts val="1100"/>
              <a:buFont typeface="+mj-lt"/>
              <a:buAutoNum type="arabicParenR"/>
              <a:tabLst/>
              <a:defRPr/>
            </a:pPr>
            <a:r>
              <a:rPr lang="fr-CA" dirty="0" smtClean="0"/>
              <a:t>Si on ne considère pas le niveau de connaissance, on constate</a:t>
            </a:r>
            <a:r>
              <a:rPr lang="fr-CA" baseline="0" dirty="0" smtClean="0"/>
              <a:t> qu’en moyenne, les répondants considèrent que la proportion des GES émis par le secteur du transport est de 44,5%, ce qui n’est pas très loin de la proportion réelle qui s’élève à 42%.</a:t>
            </a:r>
          </a:p>
          <a:p>
            <a:pPr marL="342900" marR="0" lvl="0" indent="-342900" algn="l" defTabSz="914400" rtl="0" eaLnBrk="1" fontAlgn="auto" latinLnBrk="0" hangingPunct="1">
              <a:lnSpc>
                <a:spcPct val="100000"/>
              </a:lnSpc>
              <a:spcBef>
                <a:spcPts val="0"/>
              </a:spcBef>
              <a:spcAft>
                <a:spcPts val="0"/>
              </a:spcAft>
              <a:buClr>
                <a:srgbClr val="000000"/>
              </a:buClr>
              <a:buSzPts val="1100"/>
              <a:buFont typeface="+mj-lt"/>
              <a:buAutoNum type="arabicParenR"/>
              <a:tabLst/>
              <a:defRPr/>
            </a:pPr>
            <a:r>
              <a:rPr lang="fr-CA" baseline="0" dirty="0" smtClean="0"/>
              <a:t>On remarque aussi que les répondants qui disent avoir une bonne connaissance du phénomène vont, en moyenne, être plus près de la réelle proportion des GES émis par le secteur du transport que les répondants qui en ont moins (43,4% versus 45,7 et 40,6). On peut affirmer ça puisque la dispersion relative des répondants qui disent avoir une bonne connaissance du phénomène est moins élevée que pour ceux qui en ont moins (on comprend donc que les réponses étaient plus concentrées autour de la moyenne pour les répondants ayant une bonne connaissance du phénomène et donc que plus de répondants étaient près de la réponse).</a:t>
            </a:r>
            <a:endParaRPr lang="fr-FR" dirty="0" smtClean="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9</a:t>
            </a:fld>
            <a:endParaRPr lang="fr-FR" dirty="0"/>
          </a:p>
        </p:txBody>
      </p:sp>
    </p:spTree>
    <p:extLst>
      <p:ext uri="{BB962C8B-B14F-4D97-AF65-F5344CB8AC3E}">
        <p14:creationId xmlns:p14="http://schemas.microsoft.com/office/powerpoint/2010/main" val="175728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fr-CA" dirty="0" smtClean="0"/>
              <a:t>Tâche</a:t>
            </a:r>
            <a:r>
              <a:rPr lang="fr-CA" baseline="0" dirty="0" smtClean="0"/>
              <a:t> à réaliser : </a:t>
            </a:r>
            <a:r>
              <a:rPr lang="fr-CA" sz="1600" kern="1200" dirty="0" smtClean="0">
                <a:solidFill>
                  <a:schemeClr val="tx2"/>
                </a:solidFill>
                <a:effectLst/>
                <a:latin typeface="+mn-lt"/>
                <a:ea typeface="+mn-ea"/>
                <a:cs typeface="+mn-cs"/>
              </a:rPr>
              <a:t>Comparer les possibilités de poser plus d'actions en développement durable selon les milieux professionnels. Analyser vos résultats afin de cibler, si possible, dans quel(s) milieu(x) professionnel(s) la Coop FA pourrait diriger ses interventions.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CA" dirty="0" smtClean="0"/>
              <a:t>Commentaire : </a:t>
            </a:r>
          </a:p>
          <a:p>
            <a:pPr marL="342900" marR="0" lvl="0" indent="-342900" algn="l" defTabSz="914400" rtl="0" eaLnBrk="1" fontAlgn="auto" latinLnBrk="0" hangingPunct="1">
              <a:lnSpc>
                <a:spcPct val="100000"/>
              </a:lnSpc>
              <a:spcBef>
                <a:spcPts val="0"/>
              </a:spcBef>
              <a:spcAft>
                <a:spcPts val="0"/>
              </a:spcAft>
              <a:buClr>
                <a:srgbClr val="000000"/>
              </a:buClr>
              <a:buSzPts val="1100"/>
              <a:buFont typeface="+mj-lt"/>
              <a:buAutoNum type="arabicParenR"/>
              <a:tabLst/>
              <a:defRPr/>
            </a:pPr>
            <a:r>
              <a:rPr lang="fr-CA" dirty="0" smtClean="0"/>
              <a:t>On</a:t>
            </a:r>
            <a:r>
              <a:rPr lang="fr-CA" baseline="0" dirty="0" smtClean="0"/>
              <a:t> peut affirmer que les répondants qui proviennent du milieu corporatif et gouvernementale ainsi que du milieu scolaire et éducatif croient majoritairement (73,3% et 64,1 %) qu’il y a possibilité de poser plus d’actions en développement durable.</a:t>
            </a:r>
          </a:p>
          <a:p>
            <a:pPr marL="342900" marR="0" lvl="0" indent="-342900" algn="l" defTabSz="914400" rtl="0" eaLnBrk="1" fontAlgn="auto" latinLnBrk="0" hangingPunct="1">
              <a:lnSpc>
                <a:spcPct val="100000"/>
              </a:lnSpc>
              <a:spcBef>
                <a:spcPts val="0"/>
              </a:spcBef>
              <a:spcAft>
                <a:spcPts val="0"/>
              </a:spcAft>
              <a:buClr>
                <a:srgbClr val="000000"/>
              </a:buClr>
              <a:buSzPts val="1100"/>
              <a:buFont typeface="+mj-lt"/>
              <a:buAutoNum type="arabicParenR"/>
              <a:tabLst/>
              <a:defRPr/>
            </a:pPr>
            <a:r>
              <a:rPr lang="fr-CA" baseline="0" dirty="0" smtClean="0"/>
              <a:t>L’opinion est partagée pour les répondants du milieu évènementiel, mais on voit qu’en général, les répondants du milieu pensent qu’il est possible de poser plus d’actions. Il est à noter qu’aucune personne provenant d’un autre milieu a répondu à la question de poser plus d’actions en développement durable.</a:t>
            </a:r>
            <a:endParaRPr lang="fr-FR" dirty="0" smtClean="0"/>
          </a:p>
        </p:txBody>
      </p:sp>
      <p:sp>
        <p:nvSpPr>
          <p:cNvPr id="4" name="Espace réservé du numéro de diapositive 3"/>
          <p:cNvSpPr>
            <a:spLocks noGrp="1"/>
          </p:cNvSpPr>
          <p:nvPr>
            <p:ph type="sldNum" sz="quarter" idx="5"/>
          </p:nvPr>
        </p:nvSpPr>
        <p:spPr/>
        <p:txBody>
          <a:bodyPr/>
          <a:lstStyle/>
          <a:p>
            <a:fld id="{B8796F01-7154-41E0-B48B-A6921757531A}" type="slidenum">
              <a:rPr lang="fr-FR" smtClean="0"/>
              <a:pPr/>
              <a:t>10</a:t>
            </a:fld>
            <a:endParaRPr lang="fr-FR" dirty="0"/>
          </a:p>
        </p:txBody>
      </p:sp>
    </p:spTree>
    <p:extLst>
      <p:ext uri="{BB962C8B-B14F-4D97-AF65-F5344CB8AC3E}">
        <p14:creationId xmlns:p14="http://schemas.microsoft.com/office/powerpoint/2010/main" val="2095707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fr-FR" noProof="0"/>
              <a:t>Modifiez le style du titre</a:t>
            </a:r>
            <a:endParaRPr lang="fr-FR" noProof="0" dirty="0"/>
          </a:p>
        </p:txBody>
      </p:sp>
      <p:sp>
        <p:nvSpPr>
          <p:cNvPr id="3" name="Sous-titre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fr-FR" noProof="0"/>
              <a:t>Modifier le style des sous-titres du masque</a:t>
            </a:r>
            <a:endParaRPr lang="fr-FR"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p:txBody>
          <a:bodyPr vert="eaVert"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54209E4F-DFC6-482F-A6CA-B16F8BC41929}" type="datetime1">
              <a:rPr lang="fr-FR" smtClean="0"/>
              <a:pPr/>
              <a:t>19/12/2018</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591C5AD9-787D-40FA-8A4D-16A055B9AF81}" type="slidenum">
              <a:rPr lang="fr-FR" noProof="0" smtClean="0"/>
              <a:t>‹N°›</a:t>
            </a:fld>
            <a:endParaRPr lang="fr-FR"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852633" y="274638"/>
            <a:ext cx="1422030" cy="5897561"/>
          </a:xfrm>
        </p:spPr>
        <p:txBody>
          <a:bodyPr vert="eaVert"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a:xfrm>
            <a:off x="1117309" y="274638"/>
            <a:ext cx="8532178" cy="5897561"/>
          </a:xfrm>
        </p:spPr>
        <p:txBody>
          <a:bodyPr vert="eaVert"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B91AE174-79A8-4DBD-949F-59976445A8D7}" type="datetime1">
              <a:rPr lang="fr-FR" smtClean="0"/>
              <a:pPr/>
              <a:t>19/12/2018</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591C5AD9-787D-40FA-8A4D-16A055B9AF81}" type="slidenum">
              <a:rPr lang="fr-FR" noProof="0" smtClean="0"/>
              <a:t>‹N°›</a:t>
            </a:fld>
            <a:endParaRPr lang="fr-FR"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18662048-31C6-4FA4-8E2A-A7A728DE4DAD}" type="datetime1">
              <a:rPr lang="fr-FR" smtClean="0"/>
              <a:pPr/>
              <a:t>19/12/2018</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DA60BA0E-20D0-4E7C-B286-26C960A6788F}" type="slidenum">
              <a:rPr lang="fr-FR" noProof="0" smtClean="0"/>
              <a:t>‹N°›</a:t>
            </a:fld>
            <a:endParaRPr lang="fr-FR"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fr-FR" noProof="0"/>
              <a:t>Modifier les styles du texte du masque</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contenu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e la date 4"/>
          <p:cNvSpPr>
            <a:spLocks noGrp="1"/>
          </p:cNvSpPr>
          <p:nvPr>
            <p:ph type="dt" sz="half" idx="10"/>
          </p:nvPr>
        </p:nvSpPr>
        <p:spPr/>
        <p:txBody>
          <a:bodyPr rtlCol="0"/>
          <a:lstStyle>
            <a:lvl1pPr>
              <a:defRPr/>
            </a:lvl1pPr>
          </a:lstStyle>
          <a:p>
            <a:fld id="{8A64196A-BEE6-4491-90B5-F68FE796655F}" type="datetime1">
              <a:rPr lang="fr-FR" smtClean="0"/>
              <a:pPr/>
              <a:t>19/12/2018</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EB37DED6-D4C7-42EE-AB49-D2E39E64FDE4}" type="slidenum">
              <a:rPr lang="fr-FR" noProof="0" smtClean="0"/>
              <a:t>‹N°›</a:t>
            </a:fld>
            <a:endParaRPr lang="fr-FR"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lgn="l" rtl="0">
              <a:defRPr/>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fr-FR" noProof="0"/>
              <a:t>Modifier les styles du texte du masque</a:t>
            </a:r>
          </a:p>
        </p:txBody>
      </p:sp>
      <p:sp>
        <p:nvSpPr>
          <p:cNvPr id="4" name="Espace réservé du contenu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texte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fr-FR" noProof="0"/>
              <a:t>Modifier les styles du texte du masque</a:t>
            </a:r>
          </a:p>
        </p:txBody>
      </p:sp>
      <p:sp>
        <p:nvSpPr>
          <p:cNvPr id="6" name="Espace réservé du contenu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7" name="Espace réservé de la date 6"/>
          <p:cNvSpPr>
            <a:spLocks noGrp="1"/>
          </p:cNvSpPr>
          <p:nvPr>
            <p:ph type="dt" sz="half" idx="10"/>
          </p:nvPr>
        </p:nvSpPr>
        <p:spPr/>
        <p:txBody>
          <a:bodyPr rtlCol="0"/>
          <a:lstStyle>
            <a:lvl1pPr>
              <a:defRPr/>
            </a:lvl1pPr>
          </a:lstStyle>
          <a:p>
            <a:fld id="{9DF4D392-EF6A-4546-BE67-0A4475C8D146}" type="datetime1">
              <a:rPr lang="fr-FR" smtClean="0"/>
              <a:pPr/>
              <a:t>19/12/2018</a:t>
            </a:fld>
            <a:endParaRPr lang="fr-FR" dirty="0"/>
          </a:p>
        </p:txBody>
      </p:sp>
      <p:sp>
        <p:nvSpPr>
          <p:cNvPr id="8" name="Espace réservé du pied de page 7"/>
          <p:cNvSpPr>
            <a:spLocks noGrp="1"/>
          </p:cNvSpPr>
          <p:nvPr>
            <p:ph type="ftr" sz="quarter" idx="11"/>
          </p:nvPr>
        </p:nvSpPr>
        <p:spPr/>
        <p:txBody>
          <a:bodyPr rtlCol="0"/>
          <a:lstStyle/>
          <a:p>
            <a:pPr rtl="0"/>
            <a:endParaRPr lang="fr-FR" noProof="0" dirty="0"/>
          </a:p>
        </p:txBody>
      </p:sp>
      <p:sp>
        <p:nvSpPr>
          <p:cNvPr id="9" name="Espace réservé du numéro de diapositive 8"/>
          <p:cNvSpPr>
            <a:spLocks noGrp="1"/>
          </p:cNvSpPr>
          <p:nvPr>
            <p:ph type="sldNum" sz="quarter" idx="12"/>
          </p:nvPr>
        </p:nvSpPr>
        <p:spPr/>
        <p:txBody>
          <a:bodyPr rtlCol="0"/>
          <a:lstStyle/>
          <a:p>
            <a:pPr rtl="0"/>
            <a:fld id="{EB37DED6-D4C7-42EE-AB49-D2E39E64FDE4}" type="slidenum">
              <a:rPr lang="fr-FR" noProof="0" smtClean="0"/>
              <a:t>‹N°›</a:t>
            </a:fld>
            <a:endParaRPr lang="fr-FR"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e la date 2"/>
          <p:cNvSpPr>
            <a:spLocks noGrp="1"/>
          </p:cNvSpPr>
          <p:nvPr>
            <p:ph type="dt" sz="half" idx="10"/>
          </p:nvPr>
        </p:nvSpPr>
        <p:spPr/>
        <p:txBody>
          <a:bodyPr rtlCol="0"/>
          <a:lstStyle>
            <a:lvl1pPr>
              <a:defRPr/>
            </a:lvl1pPr>
          </a:lstStyle>
          <a:p>
            <a:fld id="{A228BD1F-6D0E-420C-8BFA-9DF0A6C07362}" type="datetime1">
              <a:rPr lang="fr-FR" smtClean="0"/>
              <a:pPr/>
              <a:t>19/12/2018</a:t>
            </a:fld>
            <a:endParaRPr lang="fr-FR" dirty="0"/>
          </a:p>
        </p:txBody>
      </p:sp>
      <p:sp>
        <p:nvSpPr>
          <p:cNvPr id="4" name="Espace réservé du pied de page 3"/>
          <p:cNvSpPr>
            <a:spLocks noGrp="1"/>
          </p:cNvSpPr>
          <p:nvPr>
            <p:ph type="ftr" sz="quarter" idx="11"/>
          </p:nvPr>
        </p:nvSpPr>
        <p:spPr/>
        <p:txBody>
          <a:bodyPr rtlCol="0"/>
          <a:lstStyle/>
          <a:p>
            <a:pPr rtl="0"/>
            <a:endParaRPr lang="fr-FR" noProof="0" dirty="0"/>
          </a:p>
        </p:txBody>
      </p:sp>
      <p:sp>
        <p:nvSpPr>
          <p:cNvPr id="5" name="Espace réservé du numéro de diapositive 4"/>
          <p:cNvSpPr>
            <a:spLocks noGrp="1"/>
          </p:cNvSpPr>
          <p:nvPr>
            <p:ph type="sldNum" sz="quarter" idx="12"/>
          </p:nvPr>
        </p:nvSpPr>
        <p:spPr/>
        <p:txBody>
          <a:bodyPr rtlCol="0"/>
          <a:lstStyle/>
          <a:p>
            <a:pPr rtl="0"/>
            <a:fld id="{EB37DED6-D4C7-42EE-AB49-D2E39E64FDE4}" type="slidenum">
              <a:rPr lang="fr-FR" noProof="0" smtClean="0"/>
              <a:t>‹N°›</a:t>
            </a:fld>
            <a:endParaRPr lang="fr-FR"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lvl1pPr>
              <a:defRPr/>
            </a:lvl1pPr>
          </a:lstStyle>
          <a:p>
            <a:fld id="{9219C123-234E-4BDF-A453-4DA56EE52067}" type="datetime1">
              <a:rPr lang="fr-FR" smtClean="0"/>
              <a:pPr/>
              <a:t>19/12/2018</a:t>
            </a:fld>
            <a:endParaRPr lang="fr-FR" dirty="0"/>
          </a:p>
        </p:txBody>
      </p:sp>
      <p:sp>
        <p:nvSpPr>
          <p:cNvPr id="3" name="Espace réservé du pied de page 2"/>
          <p:cNvSpPr>
            <a:spLocks noGrp="1"/>
          </p:cNvSpPr>
          <p:nvPr>
            <p:ph type="ftr" sz="quarter" idx="11"/>
          </p:nvPr>
        </p:nvSpPr>
        <p:spPr/>
        <p:txBody>
          <a:bodyPr rtlCol="0"/>
          <a:lstStyle/>
          <a:p>
            <a:pPr rtl="0"/>
            <a:endParaRPr lang="fr-FR" noProof="0" dirty="0"/>
          </a:p>
        </p:txBody>
      </p:sp>
      <p:sp>
        <p:nvSpPr>
          <p:cNvPr id="4" name="Espace réservé du numéro de diapositive 3"/>
          <p:cNvSpPr>
            <a:spLocks noGrp="1"/>
          </p:cNvSpPr>
          <p:nvPr>
            <p:ph type="sldNum" sz="quarter" idx="12"/>
          </p:nvPr>
        </p:nvSpPr>
        <p:spPr/>
        <p:txBody>
          <a:bodyPr rtlCol="0"/>
          <a:lstStyle/>
          <a:p>
            <a:pPr rtl="0"/>
            <a:fld id="{EB37DED6-D4C7-42EE-AB49-D2E39E64FDE4}" type="slidenum">
              <a:rPr lang="fr-FR" noProof="0" smtClean="0"/>
              <a:t>‹N°›</a:t>
            </a:fld>
            <a:endParaRPr lang="fr-FR"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dirty="0"/>
          </a:p>
        </p:txBody>
      </p:sp>
      <p:sp>
        <p:nvSpPr>
          <p:cNvPr id="2" name="Titre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fr-FR" noProof="0"/>
              <a:t>Modifiez le style du titre</a:t>
            </a:r>
            <a:endParaRPr lang="fr-FR" noProof="0" dirty="0"/>
          </a:p>
        </p:txBody>
      </p:sp>
      <p:sp>
        <p:nvSpPr>
          <p:cNvPr id="3" name="Espace réservé du contenu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texte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fr-FR" noProof="0"/>
              <a:t>Modifier les styles du texte du masque</a:t>
            </a:r>
          </a:p>
        </p:txBody>
      </p:sp>
      <p:sp>
        <p:nvSpPr>
          <p:cNvPr id="5" name="Espace réservé de la date 4"/>
          <p:cNvSpPr>
            <a:spLocks noGrp="1"/>
          </p:cNvSpPr>
          <p:nvPr>
            <p:ph type="dt" sz="half" idx="10"/>
          </p:nvPr>
        </p:nvSpPr>
        <p:spPr/>
        <p:txBody>
          <a:bodyPr rtlCol="0"/>
          <a:lstStyle>
            <a:lvl1pPr>
              <a:defRPr/>
            </a:lvl1pPr>
          </a:lstStyle>
          <a:p>
            <a:fld id="{8A882CEE-EB75-4AF3-9151-1F5F1A2C8DEE}" type="datetime1">
              <a:rPr lang="fr-FR" smtClean="0"/>
              <a:pPr/>
              <a:t>19/12/2018</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2DFBB78A-01B4-41F2-96B0-677A4A282832}" type="slidenum">
              <a:rPr lang="fr-FR" noProof="0" smtClean="0"/>
              <a:t>‹N°›</a:t>
            </a:fld>
            <a:endParaRPr lang="fr-FR"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dirty="0"/>
          </a:p>
        </p:txBody>
      </p:sp>
      <p:sp>
        <p:nvSpPr>
          <p:cNvPr id="2" name="Titre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fr-FR" noProof="0"/>
              <a:t>Modifiez le style du titre</a:t>
            </a:r>
            <a:endParaRPr lang="fr-FR" noProof="0" dirty="0"/>
          </a:p>
        </p:txBody>
      </p:sp>
      <p:sp>
        <p:nvSpPr>
          <p:cNvPr id="3" name="Espace réservé pour l’image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fr-FR" noProof="0"/>
              <a:t>Cliquez sur l'icône pour ajouter une image</a:t>
            </a:r>
            <a:endParaRPr lang="fr-FR" noProof="0" dirty="0"/>
          </a:p>
        </p:txBody>
      </p:sp>
      <p:sp>
        <p:nvSpPr>
          <p:cNvPr id="4" name="Espace réservé du texte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fr-FR" noProof="0"/>
              <a:t>Modifier les styles du texte du masque</a:t>
            </a:r>
          </a:p>
        </p:txBody>
      </p:sp>
      <p:sp>
        <p:nvSpPr>
          <p:cNvPr id="5" name="Espace réservé de la date 4"/>
          <p:cNvSpPr>
            <a:spLocks noGrp="1"/>
          </p:cNvSpPr>
          <p:nvPr>
            <p:ph type="dt" sz="half" idx="10"/>
          </p:nvPr>
        </p:nvSpPr>
        <p:spPr/>
        <p:txBody>
          <a:bodyPr rtlCol="0"/>
          <a:lstStyle>
            <a:lvl1pPr>
              <a:defRPr/>
            </a:lvl1pPr>
          </a:lstStyle>
          <a:p>
            <a:fld id="{1243391A-F551-4E68-A3A2-B2977A11EED5}" type="datetime1">
              <a:rPr lang="fr-FR" smtClean="0"/>
              <a:pPr/>
              <a:t>19/12/2018</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2DFBB78A-01B4-41F2-96B0-677A4A282832}" type="slidenum">
              <a:rPr lang="fr-FR" noProof="0" smtClean="0"/>
              <a:t>‹N°›</a:t>
            </a:fld>
            <a:endParaRPr lang="fr-FR"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dirty="0"/>
          </a:p>
        </p:txBody>
      </p:sp>
      <p:sp>
        <p:nvSpPr>
          <p:cNvPr id="2" name="Espace réservé du titre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fr-FR" noProof="0" dirty="0"/>
              <a:t>Modifiez le style du titre</a:t>
            </a:r>
          </a:p>
        </p:txBody>
      </p:sp>
      <p:sp>
        <p:nvSpPr>
          <p:cNvPr id="3" name="Espace réservé du texte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7FC95F3A-C80B-45D8-8619-50796CD15BC7}" type="datetime1">
              <a:rPr lang="fr-FR" smtClean="0"/>
              <a:pPr/>
              <a:t>19/12/2018</a:t>
            </a:fld>
            <a:endParaRPr lang="fr-FR" dirty="0"/>
          </a:p>
        </p:txBody>
      </p:sp>
      <p:sp>
        <p:nvSpPr>
          <p:cNvPr id="5" name="Espace réservé du pied de page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fr-FR" noProof="0" dirty="0"/>
          </a:p>
        </p:txBody>
      </p:sp>
      <p:sp>
        <p:nvSpPr>
          <p:cNvPr id="6" name="Espace réservé du numéro de diapositive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fr-FR" smtClean="0"/>
              <a:pPr/>
              <a:t>‹N°›</a:t>
            </a:fld>
            <a:endParaRPr lang="fr-FR"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chart" Target="../charts/chart5.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10.xml"/><Relationship Id="rId5" Type="http://schemas.openxmlformats.org/officeDocument/2006/relationships/slideLayout" Target="../slideLayouts/slideLayout4.xml"/><Relationship Id="rId4" Type="http://schemas.openxmlformats.org/officeDocument/2006/relationships/tags" Target="../tags/tag30.xml"/></Relationships>
</file>

<file path=ppt/slides/_rels/slide1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11.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chart" Target="../charts/chart6.xml"/><Relationship Id="rId5" Type="http://schemas.openxmlformats.org/officeDocument/2006/relationships/notesSlide" Target="../notesSlides/notesSlide12.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chart" Target="../charts/chart1.xml"/><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chart" Target="../charts/chart2.xml"/><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chart" Target="../charts/chart3.xml"/><Relationship Id="rId5" Type="http://schemas.openxmlformats.org/officeDocument/2006/relationships/notesSlide" Target="../notesSlides/notesSlide6.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chart" Target="../charts/chart4.xml"/><Relationship Id="rId5" Type="http://schemas.openxmlformats.org/officeDocument/2006/relationships/notesSlide" Target="../notesSlides/notesSlide7.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p:txBody>
          <a:bodyPr rtlCol="0"/>
          <a:lstStyle/>
          <a:p>
            <a:pPr rtl="0"/>
            <a:r>
              <a:rPr lang="fr-FR" dirty="0"/>
              <a:t>COOP FA</a:t>
            </a:r>
          </a:p>
        </p:txBody>
      </p:sp>
      <p:sp>
        <p:nvSpPr>
          <p:cNvPr id="3" name="Sous-titre 2"/>
          <p:cNvSpPr>
            <a:spLocks noGrp="1"/>
          </p:cNvSpPr>
          <p:nvPr>
            <p:ph type="subTitle" idx="1"/>
            <p:custDataLst>
              <p:tags r:id="rId2"/>
            </p:custDataLst>
          </p:nvPr>
        </p:nvSpPr>
        <p:spPr/>
        <p:txBody>
          <a:bodyPr rtlCol="0"/>
          <a:lstStyle/>
          <a:p>
            <a:pPr rtl="0"/>
            <a:r>
              <a:rPr lang="fr-FR" dirty="0"/>
              <a:t>Cours de méthodes quantitatives en sciences </a:t>
            </a:r>
            <a:r>
              <a:rPr lang="fr-FR"/>
              <a:t>humaines automne 2018</a:t>
            </a:r>
            <a:endParaRPr lang="fr-FR"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Tâche 6</a:t>
            </a:r>
          </a:p>
        </p:txBody>
      </p:sp>
      <p:graphicFrame>
        <p:nvGraphicFramePr>
          <p:cNvPr id="4" name="Espace réservé du contenu 3"/>
          <p:cNvGraphicFramePr>
            <a:graphicFrameLocks noGrp="1"/>
          </p:cNvGraphicFramePr>
          <p:nvPr>
            <p:ph sz="half" idx="1"/>
            <p:custDataLst>
              <p:tags r:id="rId2"/>
            </p:custDataLst>
            <p:extLst>
              <p:ext uri="{D42A27DB-BD31-4B8C-83A1-F6EECF244321}">
                <p14:modId xmlns:p14="http://schemas.microsoft.com/office/powerpoint/2010/main" val="1403259007"/>
              </p:ext>
            </p:extLst>
          </p:nvPr>
        </p:nvGraphicFramePr>
        <p:xfrm>
          <a:off x="1117309" y="1700808"/>
          <a:ext cx="10157355" cy="3672406"/>
        </p:xfrm>
        <a:graphic>
          <a:graphicData uri="http://schemas.openxmlformats.org/drawingml/2006/table">
            <a:tbl>
              <a:tblPr/>
              <a:tblGrid>
                <a:gridCol w="4040999">
                  <a:extLst>
                    <a:ext uri="{9D8B030D-6E8A-4147-A177-3AD203B41FA5}">
                      <a16:colId xmlns:a16="http://schemas.microsoft.com/office/drawing/2014/main" val="755305690"/>
                    </a:ext>
                  </a:extLst>
                </a:gridCol>
                <a:gridCol w="1529089">
                  <a:extLst>
                    <a:ext uri="{9D8B030D-6E8A-4147-A177-3AD203B41FA5}">
                      <a16:colId xmlns:a16="http://schemas.microsoft.com/office/drawing/2014/main" val="2008765402"/>
                    </a:ext>
                  </a:extLst>
                </a:gridCol>
                <a:gridCol w="1529089">
                  <a:extLst>
                    <a:ext uri="{9D8B030D-6E8A-4147-A177-3AD203B41FA5}">
                      <a16:colId xmlns:a16="http://schemas.microsoft.com/office/drawing/2014/main" val="4205158233"/>
                    </a:ext>
                  </a:extLst>
                </a:gridCol>
                <a:gridCol w="1529089">
                  <a:extLst>
                    <a:ext uri="{9D8B030D-6E8A-4147-A177-3AD203B41FA5}">
                      <a16:colId xmlns:a16="http://schemas.microsoft.com/office/drawing/2014/main" val="3171350648"/>
                    </a:ext>
                  </a:extLst>
                </a:gridCol>
                <a:gridCol w="1529089">
                  <a:extLst>
                    <a:ext uri="{9D8B030D-6E8A-4147-A177-3AD203B41FA5}">
                      <a16:colId xmlns:a16="http://schemas.microsoft.com/office/drawing/2014/main" val="1088654536"/>
                    </a:ext>
                  </a:extLst>
                </a:gridCol>
              </a:tblGrid>
              <a:tr h="1018184">
                <a:tc gridSpan="5">
                  <a:txBody>
                    <a:bodyPr/>
                    <a:lstStyle/>
                    <a:p>
                      <a:pPr algn="ctr" fontAlgn="ctr"/>
                      <a:r>
                        <a:rPr lang="fr-CA" sz="2000" b="0" i="0" u="none" strike="noStrike" dirty="0">
                          <a:solidFill>
                            <a:srgbClr val="000000"/>
                          </a:solidFill>
                          <a:effectLst/>
                          <a:latin typeface="Calibri" panose="020F0502020204030204" pitchFamily="34" charset="0"/>
                        </a:rPr>
                        <a:t>Répartition des répondants, par milieu professionnel, selon s'ils croient possible de poser plus d'actions en développement durable dans leur </a:t>
                      </a:r>
                      <a:r>
                        <a:rPr lang="fr-CA" sz="2000" b="0" i="0" u="none" strike="noStrike" dirty="0" smtClean="0">
                          <a:solidFill>
                            <a:srgbClr val="000000"/>
                          </a:solidFill>
                          <a:effectLst/>
                          <a:latin typeface="Calibri" panose="020F0502020204030204" pitchFamily="34" charset="0"/>
                        </a:rPr>
                        <a:t>milieu </a:t>
                      </a:r>
                      <a:r>
                        <a:rPr lang="fr-CA" sz="2000" b="0" i="0" u="none" strike="noStrike" dirty="0">
                          <a:solidFill>
                            <a:srgbClr val="000000"/>
                          </a:solidFill>
                          <a:effectLst/>
                          <a:latin typeface="Calibri" panose="020F0502020204030204" pitchFamily="34" charset="0"/>
                        </a:rPr>
                        <a:t>professionnel</a:t>
                      </a:r>
                    </a:p>
                  </a:txBody>
                  <a:tcPr marL="7908" marR="7908" marT="7908" marB="0" anchor="ctr">
                    <a:lnL>
                      <a:noFill/>
                    </a:lnL>
                    <a:lnR>
                      <a:noFill/>
                    </a:lnR>
                    <a:lnT>
                      <a:noFill/>
                    </a:lnT>
                    <a:lnB>
                      <a:noFill/>
                    </a:lnB>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105424823"/>
                  </a:ext>
                </a:extLst>
              </a:tr>
              <a:tr h="744712">
                <a:tc>
                  <a:txBody>
                    <a:bodyPr/>
                    <a:lstStyle/>
                    <a:p>
                      <a:pPr algn="ctr" fontAlgn="ctr"/>
                      <a:endParaRPr lang="fr-CA" sz="2000" b="0" i="0" u="none" strike="noStrike" dirty="0">
                        <a:solidFill>
                          <a:srgbClr val="000000"/>
                        </a:solidFill>
                        <a:effectLst/>
                        <a:latin typeface="Calibri" panose="020F0502020204030204" pitchFamily="34" charset="0"/>
                      </a:endParaRPr>
                    </a:p>
                  </a:txBody>
                  <a:tcPr marL="7908" marR="7908" marT="790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ctr" fontAlgn="ctr"/>
                      <a:r>
                        <a:rPr lang="fr-CA" sz="2000" b="0" i="0" u="none" strike="noStrike" dirty="0">
                          <a:solidFill>
                            <a:srgbClr val="000000"/>
                          </a:solidFill>
                          <a:effectLst/>
                          <a:latin typeface="Calibri" panose="020F0502020204030204" pitchFamily="34" charset="0"/>
                        </a:rPr>
                        <a:t>Possibilité de poser plus d'actions en développement durable</a:t>
                      </a:r>
                    </a:p>
                  </a:txBody>
                  <a:tcPr marL="7908" marR="7908" marT="79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hMerge="1">
                  <a:txBody>
                    <a:bodyPr/>
                    <a:lstStyle/>
                    <a:p>
                      <a:endParaRPr lang="fr-CA"/>
                    </a:p>
                  </a:txBody>
                  <a:tcPr/>
                </a:tc>
                <a:tc hMerge="1">
                  <a:txBody>
                    <a:bodyPr/>
                    <a:lstStyle/>
                    <a:p>
                      <a:endParaRPr lang="fr-CA"/>
                    </a:p>
                  </a:txBody>
                  <a:tcPr/>
                </a:tc>
                <a:tc>
                  <a:txBody>
                    <a:bodyPr/>
                    <a:lstStyle/>
                    <a:p>
                      <a:pPr algn="l" fontAlgn="ctr"/>
                      <a:r>
                        <a:rPr lang="fr-CA" sz="2000" b="0" i="0" u="none" strike="noStrike" dirty="0">
                          <a:solidFill>
                            <a:srgbClr val="000000"/>
                          </a:solidFill>
                          <a:effectLst/>
                          <a:latin typeface="Calibri" panose="020F0502020204030204" pitchFamily="34" charset="0"/>
                        </a:rPr>
                        <a:t> </a:t>
                      </a:r>
                    </a:p>
                  </a:txBody>
                  <a:tcPr marL="7908" marR="7908" marT="790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854903"/>
                  </a:ext>
                </a:extLst>
              </a:tr>
              <a:tr h="381902">
                <a:tc>
                  <a:txBody>
                    <a:bodyPr/>
                    <a:lstStyle/>
                    <a:p>
                      <a:pPr algn="ctr" fontAlgn="ctr"/>
                      <a:r>
                        <a:rPr lang="fr-CA" sz="2000" b="0" i="0" u="none" strike="noStrike">
                          <a:solidFill>
                            <a:srgbClr val="000000"/>
                          </a:solidFill>
                          <a:effectLst/>
                          <a:latin typeface="Calibri" panose="020F0502020204030204" pitchFamily="34" charset="0"/>
                        </a:rPr>
                        <a:t>Milieu professionnel</a:t>
                      </a:r>
                    </a:p>
                  </a:txBody>
                  <a:tcPr marL="7908" marR="7908" marT="79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fr-CA" sz="2000" b="0" i="0" u="none" strike="noStrike" dirty="0">
                          <a:solidFill>
                            <a:srgbClr val="000000"/>
                          </a:solidFill>
                          <a:effectLst/>
                          <a:latin typeface="Calibri" panose="020F0502020204030204" pitchFamily="34" charset="0"/>
                        </a:rPr>
                        <a:t>oui</a:t>
                      </a:r>
                    </a:p>
                  </a:txBody>
                  <a:tcPr marL="7908" marR="7908" marT="79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fr-CA" sz="2000" b="0" i="0" u="none" strike="noStrike" dirty="0">
                          <a:solidFill>
                            <a:srgbClr val="000000"/>
                          </a:solidFill>
                          <a:effectLst/>
                          <a:latin typeface="Calibri" panose="020F0502020204030204" pitchFamily="34" charset="0"/>
                        </a:rPr>
                        <a:t>Je ne sais pas</a:t>
                      </a:r>
                    </a:p>
                  </a:txBody>
                  <a:tcPr marL="7908" marR="7908" marT="79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fr-CA" sz="2000" b="0" i="0" u="none" strike="noStrike">
                          <a:solidFill>
                            <a:srgbClr val="000000"/>
                          </a:solidFill>
                          <a:effectLst/>
                          <a:latin typeface="Calibri" panose="020F0502020204030204" pitchFamily="34" charset="0"/>
                        </a:rPr>
                        <a:t>non</a:t>
                      </a:r>
                    </a:p>
                  </a:txBody>
                  <a:tcPr marL="7908" marR="7908" marT="79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fr-CA" sz="2000" b="0" i="0" u="none" strike="noStrike">
                          <a:solidFill>
                            <a:srgbClr val="000000"/>
                          </a:solidFill>
                          <a:effectLst/>
                          <a:latin typeface="Calibri" panose="020F0502020204030204" pitchFamily="34" charset="0"/>
                        </a:rPr>
                        <a:t>Total</a:t>
                      </a:r>
                    </a:p>
                  </a:txBody>
                  <a:tcPr marL="7908" marR="7908" marT="79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2000161353"/>
                  </a:ext>
                </a:extLst>
              </a:tr>
              <a:tr h="381902">
                <a:tc>
                  <a:txBody>
                    <a:bodyPr/>
                    <a:lstStyle/>
                    <a:p>
                      <a:pPr algn="l" fontAlgn="ctr"/>
                      <a:r>
                        <a:rPr lang="fr-CA" sz="2000" b="0" i="0" u="none" strike="noStrike" dirty="0">
                          <a:solidFill>
                            <a:srgbClr val="000000"/>
                          </a:solidFill>
                          <a:effectLst/>
                          <a:latin typeface="Calibri" panose="020F0502020204030204" pitchFamily="34" charset="0"/>
                        </a:rPr>
                        <a:t>Milieu corporatif et gouvernementale</a:t>
                      </a:r>
                    </a:p>
                  </a:txBody>
                  <a:tcPr marL="7908" marR="7908" marT="79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a:solidFill>
                            <a:srgbClr val="000000"/>
                          </a:solidFill>
                          <a:effectLst/>
                          <a:latin typeface="Calibri" panose="020F0502020204030204" pitchFamily="34" charset="0"/>
                        </a:rPr>
                        <a:t>73,3%</a:t>
                      </a:r>
                    </a:p>
                  </a:txBody>
                  <a:tcPr marL="7908" marR="7908" marT="79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23,3%</a:t>
                      </a:r>
                    </a:p>
                  </a:txBody>
                  <a:tcPr marL="7908" marR="7908" marT="79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a:solidFill>
                            <a:srgbClr val="000000"/>
                          </a:solidFill>
                          <a:effectLst/>
                          <a:latin typeface="Calibri" panose="020F0502020204030204" pitchFamily="34" charset="0"/>
                        </a:rPr>
                        <a:t>3,3%</a:t>
                      </a:r>
                    </a:p>
                  </a:txBody>
                  <a:tcPr marL="7908" marR="7908" marT="79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100,0%</a:t>
                      </a:r>
                    </a:p>
                  </a:txBody>
                  <a:tcPr marL="7908" marR="7908" marT="79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2897800"/>
                  </a:ext>
                </a:extLst>
              </a:tr>
              <a:tr h="381902">
                <a:tc>
                  <a:txBody>
                    <a:bodyPr/>
                    <a:lstStyle/>
                    <a:p>
                      <a:pPr algn="l" fontAlgn="ctr"/>
                      <a:r>
                        <a:rPr lang="fr-CA" sz="2000" b="0" i="0" u="none" strike="noStrike" dirty="0">
                          <a:solidFill>
                            <a:srgbClr val="000000"/>
                          </a:solidFill>
                          <a:effectLst/>
                          <a:latin typeface="Calibri" panose="020F0502020204030204" pitchFamily="34" charset="0"/>
                        </a:rPr>
                        <a:t>Milieu événementiel</a:t>
                      </a:r>
                    </a:p>
                  </a:txBody>
                  <a:tcPr marL="7908" marR="7908" marT="79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50,0%</a:t>
                      </a:r>
                    </a:p>
                  </a:txBody>
                  <a:tcPr marL="7908" marR="7908" marT="79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50,0%</a:t>
                      </a:r>
                    </a:p>
                  </a:txBody>
                  <a:tcPr marL="7908" marR="7908" marT="79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0,0%</a:t>
                      </a:r>
                    </a:p>
                  </a:txBody>
                  <a:tcPr marL="7908" marR="7908" marT="79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100,0%</a:t>
                      </a:r>
                    </a:p>
                  </a:txBody>
                  <a:tcPr marL="7908" marR="7908" marT="79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66715472"/>
                  </a:ext>
                </a:extLst>
              </a:tr>
              <a:tr h="381902">
                <a:tc>
                  <a:txBody>
                    <a:bodyPr/>
                    <a:lstStyle/>
                    <a:p>
                      <a:pPr algn="l" fontAlgn="ctr"/>
                      <a:r>
                        <a:rPr lang="fr-CA" sz="2000" b="0" i="0" u="none" strike="noStrike">
                          <a:solidFill>
                            <a:srgbClr val="000000"/>
                          </a:solidFill>
                          <a:effectLst/>
                          <a:latin typeface="Calibri" panose="020F0502020204030204" pitchFamily="34" charset="0"/>
                        </a:rPr>
                        <a:t>Milieu scolaire et éducatif</a:t>
                      </a:r>
                    </a:p>
                  </a:txBody>
                  <a:tcPr marL="7908" marR="7908" marT="79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a:solidFill>
                            <a:srgbClr val="000000"/>
                          </a:solidFill>
                          <a:effectLst/>
                          <a:latin typeface="Calibri" panose="020F0502020204030204" pitchFamily="34" charset="0"/>
                        </a:rPr>
                        <a:t>64,1%</a:t>
                      </a:r>
                    </a:p>
                  </a:txBody>
                  <a:tcPr marL="7908" marR="7908" marT="79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32,7%</a:t>
                      </a:r>
                    </a:p>
                  </a:txBody>
                  <a:tcPr marL="7908" marR="7908" marT="79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3,2%</a:t>
                      </a:r>
                    </a:p>
                  </a:txBody>
                  <a:tcPr marL="7908" marR="7908" marT="79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100,0%</a:t>
                      </a:r>
                    </a:p>
                  </a:txBody>
                  <a:tcPr marL="7908" marR="7908" marT="79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49657854"/>
                  </a:ext>
                </a:extLst>
              </a:tr>
              <a:tr h="381902">
                <a:tc>
                  <a:txBody>
                    <a:bodyPr/>
                    <a:lstStyle/>
                    <a:p>
                      <a:pPr algn="ctr" fontAlgn="ctr"/>
                      <a:r>
                        <a:rPr lang="fr-CA" sz="2000" b="0" i="0" u="none" strike="noStrike">
                          <a:solidFill>
                            <a:srgbClr val="000000"/>
                          </a:solidFill>
                          <a:effectLst/>
                          <a:latin typeface="Calibri" panose="020F0502020204030204" pitchFamily="34" charset="0"/>
                        </a:rPr>
                        <a:t>Total</a:t>
                      </a:r>
                    </a:p>
                  </a:txBody>
                  <a:tcPr marL="7908" marR="7908" marT="79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A" sz="2000" b="0" i="0" u="none" strike="noStrike">
                          <a:solidFill>
                            <a:srgbClr val="000000"/>
                          </a:solidFill>
                          <a:effectLst/>
                          <a:latin typeface="Calibri" panose="020F0502020204030204" pitchFamily="34" charset="0"/>
                        </a:rPr>
                        <a:t>65,6%</a:t>
                      </a:r>
                    </a:p>
                  </a:txBody>
                  <a:tcPr marL="7908" marR="7908" marT="79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A" sz="2000" b="0" i="0" u="none" strike="noStrike" dirty="0">
                          <a:solidFill>
                            <a:srgbClr val="000000"/>
                          </a:solidFill>
                          <a:effectLst/>
                          <a:latin typeface="Calibri" panose="020F0502020204030204" pitchFamily="34" charset="0"/>
                        </a:rPr>
                        <a:t>31,3%</a:t>
                      </a:r>
                    </a:p>
                  </a:txBody>
                  <a:tcPr marL="7908" marR="7908" marT="79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A" sz="2000" b="0" i="0" u="none" strike="noStrike" dirty="0">
                          <a:solidFill>
                            <a:srgbClr val="000000"/>
                          </a:solidFill>
                          <a:effectLst/>
                          <a:latin typeface="Calibri" panose="020F0502020204030204" pitchFamily="34" charset="0"/>
                        </a:rPr>
                        <a:t>3,1%</a:t>
                      </a:r>
                    </a:p>
                  </a:txBody>
                  <a:tcPr marL="7908" marR="7908" marT="79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A" sz="2000" b="0" i="0" u="none" strike="noStrike" dirty="0">
                          <a:solidFill>
                            <a:srgbClr val="000000"/>
                          </a:solidFill>
                          <a:effectLst/>
                          <a:latin typeface="Calibri" panose="020F0502020204030204" pitchFamily="34" charset="0"/>
                        </a:rPr>
                        <a:t>100,0%</a:t>
                      </a:r>
                    </a:p>
                  </a:txBody>
                  <a:tcPr marL="7908" marR="7908" marT="79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0469904"/>
                  </a:ext>
                </a:extLst>
              </a:tr>
            </a:tbl>
          </a:graphicData>
        </a:graphic>
      </p:graphicFrame>
    </p:spTree>
    <p:extLst>
      <p:ext uri="{BB962C8B-B14F-4D97-AF65-F5344CB8AC3E}">
        <p14:creationId xmlns:p14="http://schemas.microsoft.com/office/powerpoint/2010/main" val="306106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custDataLst>
              <p:tags r:id="rId1"/>
            </p:custDataLst>
          </p:nvPr>
        </p:nvSpPr>
        <p:spPr/>
        <p:txBody>
          <a:bodyPr/>
          <a:lstStyle/>
          <a:p>
            <a:r>
              <a:rPr lang="fr-CA" dirty="0"/>
              <a:t>Tâche 7</a:t>
            </a:r>
          </a:p>
        </p:txBody>
      </p:sp>
      <p:graphicFrame>
        <p:nvGraphicFramePr>
          <p:cNvPr id="2" name="Espace réservé du contenu 1"/>
          <p:cNvGraphicFramePr>
            <a:graphicFrameLocks noGrp="1"/>
          </p:cNvGraphicFramePr>
          <p:nvPr>
            <p:ph sz="half" idx="1"/>
            <p:custDataLst>
              <p:tags r:id="rId2"/>
            </p:custDataLst>
            <p:extLst>
              <p:ext uri="{D42A27DB-BD31-4B8C-83A1-F6EECF244321}">
                <p14:modId xmlns:p14="http://schemas.microsoft.com/office/powerpoint/2010/main" val="2784778818"/>
              </p:ext>
            </p:extLst>
          </p:nvPr>
        </p:nvGraphicFramePr>
        <p:xfrm>
          <a:off x="837828" y="1700808"/>
          <a:ext cx="5180544" cy="3400285"/>
        </p:xfrm>
        <a:graphic>
          <a:graphicData uri="http://schemas.openxmlformats.org/drawingml/2006/table">
            <a:tbl>
              <a:tblPr/>
              <a:tblGrid>
                <a:gridCol w="1726848">
                  <a:extLst>
                    <a:ext uri="{9D8B030D-6E8A-4147-A177-3AD203B41FA5}">
                      <a16:colId xmlns:a16="http://schemas.microsoft.com/office/drawing/2014/main" val="482006149"/>
                    </a:ext>
                  </a:extLst>
                </a:gridCol>
                <a:gridCol w="1726848">
                  <a:extLst>
                    <a:ext uri="{9D8B030D-6E8A-4147-A177-3AD203B41FA5}">
                      <a16:colId xmlns:a16="http://schemas.microsoft.com/office/drawing/2014/main" val="449824953"/>
                    </a:ext>
                  </a:extLst>
                </a:gridCol>
                <a:gridCol w="1726848">
                  <a:extLst>
                    <a:ext uri="{9D8B030D-6E8A-4147-A177-3AD203B41FA5}">
                      <a16:colId xmlns:a16="http://schemas.microsoft.com/office/drawing/2014/main" val="2132955489"/>
                    </a:ext>
                  </a:extLst>
                </a:gridCol>
              </a:tblGrid>
              <a:tr h="584245">
                <a:tc gridSpan="3">
                  <a:txBody>
                    <a:bodyPr/>
                    <a:lstStyle/>
                    <a:p>
                      <a:pPr algn="ctr" fontAlgn="b"/>
                      <a:r>
                        <a:rPr lang="fr-CA" sz="2000" b="0" i="0" u="none" strike="noStrike" dirty="0">
                          <a:solidFill>
                            <a:srgbClr val="000000"/>
                          </a:solidFill>
                          <a:effectLst/>
                          <a:latin typeface="Calibri" panose="020F0502020204030204" pitchFamily="34" charset="0"/>
                        </a:rPr>
                        <a:t>Répartition des répondants selon </a:t>
                      </a:r>
                      <a:r>
                        <a:rPr lang="fr-CA" sz="2000" b="0" i="0" u="none" strike="noStrike" dirty="0" smtClean="0">
                          <a:solidFill>
                            <a:srgbClr val="000000"/>
                          </a:solidFill>
                          <a:effectLst/>
                          <a:latin typeface="Calibri" panose="020F0502020204030204" pitchFamily="34" charset="0"/>
                        </a:rPr>
                        <a:t>ce qu’ils croient être la </a:t>
                      </a:r>
                      <a:r>
                        <a:rPr lang="fr-CA" sz="2000" b="0" i="0" u="none" strike="noStrike" dirty="0">
                          <a:solidFill>
                            <a:srgbClr val="000000"/>
                          </a:solidFill>
                          <a:effectLst/>
                          <a:latin typeface="Calibri" panose="020F0502020204030204" pitchFamily="34" charset="0"/>
                        </a:rPr>
                        <a:t>définition </a:t>
                      </a:r>
                      <a:r>
                        <a:rPr lang="fr-CA" sz="2000" b="0" i="0" u="none" strike="noStrike" dirty="0" smtClean="0">
                          <a:solidFill>
                            <a:srgbClr val="000000"/>
                          </a:solidFill>
                          <a:effectLst/>
                          <a:latin typeface="Calibri" panose="020F0502020204030204" pitchFamily="34" charset="0"/>
                        </a:rPr>
                        <a:t>de</a:t>
                      </a:r>
                      <a:r>
                        <a:rPr lang="fr-CA" sz="2000" b="0" i="0" u="none" strike="noStrike" baseline="0" dirty="0" smtClean="0">
                          <a:solidFill>
                            <a:srgbClr val="000000"/>
                          </a:solidFill>
                          <a:effectLst/>
                          <a:latin typeface="Calibri" panose="020F0502020204030204" pitchFamily="34" charset="0"/>
                        </a:rPr>
                        <a:t> </a:t>
                      </a:r>
                      <a:r>
                        <a:rPr lang="fr-CA" sz="2000" b="0" i="0" u="none" strike="noStrike" dirty="0" smtClean="0">
                          <a:solidFill>
                            <a:srgbClr val="000000"/>
                          </a:solidFill>
                          <a:effectLst/>
                          <a:latin typeface="Calibri" panose="020F0502020204030204" pitchFamily="34" charset="0"/>
                        </a:rPr>
                        <a:t>Compensation </a:t>
                      </a:r>
                      <a:r>
                        <a:rPr lang="fr-CA" sz="2000" b="0" i="0" u="none" strike="noStrike" dirty="0">
                          <a:solidFill>
                            <a:srgbClr val="000000"/>
                          </a:solidFill>
                          <a:effectLst/>
                          <a:latin typeface="Calibri" panose="020F0502020204030204" pitchFamily="34" charset="0"/>
                        </a:rPr>
                        <a:t>carbone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4167856065"/>
                  </a:ext>
                </a:extLst>
              </a:tr>
              <a:tr h="1248432">
                <a:tc>
                  <a:txBody>
                    <a:bodyPr/>
                    <a:lstStyle/>
                    <a:p>
                      <a:pPr algn="ctr" fontAlgn="b"/>
                      <a:r>
                        <a:rPr lang="fr-CA" sz="2000" b="0" i="0" u="none" strike="noStrike" dirty="0">
                          <a:solidFill>
                            <a:srgbClr val="000000"/>
                          </a:solidFill>
                          <a:effectLst/>
                          <a:latin typeface="Calibri" panose="020F0502020204030204" pitchFamily="34" charset="0"/>
                        </a:rPr>
                        <a:t>Définition de la compensation carbone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fr-CA" sz="2000" b="0" i="0" u="none" strike="noStrike">
                          <a:solidFill>
                            <a:srgbClr val="000000"/>
                          </a:solidFill>
                          <a:effectLst/>
                          <a:latin typeface="Calibri" panose="020F0502020204030204" pitchFamily="34" charset="0"/>
                        </a:rPr>
                        <a:t>Nombre de répondants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fr-CA" sz="2000" b="0" i="0" u="none" strike="noStrike" dirty="0">
                          <a:solidFill>
                            <a:srgbClr val="000000"/>
                          </a:solidFill>
                          <a:effectLst/>
                          <a:latin typeface="Calibri" panose="020F0502020204030204" pitchFamily="34" charset="0"/>
                        </a:rPr>
                        <a:t>Pourcentage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val="464381278"/>
                  </a:ext>
                </a:extLst>
              </a:tr>
              <a:tr h="383182">
                <a:tc>
                  <a:txBody>
                    <a:bodyPr/>
                    <a:lstStyle/>
                    <a:p>
                      <a:pPr algn="ctr" fontAlgn="b"/>
                      <a:r>
                        <a:rPr lang="fr-CA" sz="2000" b="0" i="0" u="none" strike="noStrike" dirty="0">
                          <a:solidFill>
                            <a:srgbClr val="000000"/>
                          </a:solidFill>
                          <a:effectLst/>
                          <a:latin typeface="Calibri" panose="020F0502020204030204" pitchFamily="34" charset="0"/>
                        </a:rPr>
                        <a:t>Définition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a:solidFill>
                            <a:srgbClr val="000000"/>
                          </a:solidFill>
                          <a:effectLst/>
                          <a:latin typeface="Calibri" panose="020F0502020204030204" pitchFamily="34" charset="0"/>
                        </a:rPr>
                        <a:t>22,8%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1768087"/>
                  </a:ext>
                </a:extLst>
              </a:tr>
              <a:tr h="383182">
                <a:tc>
                  <a:txBody>
                    <a:bodyPr/>
                    <a:lstStyle/>
                    <a:p>
                      <a:pPr algn="ctr" fontAlgn="b"/>
                      <a:r>
                        <a:rPr lang="fr-CA" sz="2000" b="0" i="0" u="none" strike="noStrike">
                          <a:solidFill>
                            <a:srgbClr val="000000"/>
                          </a:solidFill>
                          <a:effectLst/>
                          <a:latin typeface="Calibri" panose="020F0502020204030204" pitchFamily="34" charset="0"/>
                        </a:rPr>
                        <a:t>Définition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52,2%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11574539"/>
                  </a:ext>
                </a:extLst>
              </a:tr>
              <a:tr h="383182">
                <a:tc>
                  <a:txBody>
                    <a:bodyPr/>
                    <a:lstStyle/>
                    <a:p>
                      <a:pPr algn="ctr" fontAlgn="b"/>
                      <a:r>
                        <a:rPr lang="fr-CA" sz="2000" b="0" i="0" u="none" strike="noStrike">
                          <a:solidFill>
                            <a:srgbClr val="000000"/>
                          </a:solidFill>
                          <a:effectLst/>
                          <a:latin typeface="Calibri" panose="020F0502020204030204" pitchFamily="34" charset="0"/>
                        </a:rPr>
                        <a:t>Définition 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a:solidFill>
                            <a:srgbClr val="000000"/>
                          </a:solidFill>
                          <a:effectLst/>
                          <a:latin typeface="Calibri" panose="020F050202020403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42545829"/>
                  </a:ext>
                </a:extLst>
              </a:tr>
              <a:tr h="383182">
                <a:tc>
                  <a:txBody>
                    <a:bodyPr/>
                    <a:lstStyle/>
                    <a:p>
                      <a:pPr algn="ctr" fontAlgn="b"/>
                      <a:r>
                        <a:rPr lang="fr-CA" sz="2000" b="0" i="0"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CA" sz="2000" b="0" i="0" u="none" strike="noStrike" dirty="0">
                          <a:solidFill>
                            <a:srgbClr val="000000"/>
                          </a:solidFill>
                          <a:effectLst/>
                          <a:latin typeface="Calibri" panose="020F0502020204030204" pitchFamily="34" charset="0"/>
                        </a:rPr>
                        <a:t>316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CF4"/>
                    </a:solidFill>
                  </a:tcPr>
                </a:tc>
                <a:tc>
                  <a:txBody>
                    <a:bodyPr/>
                    <a:lstStyle/>
                    <a:p>
                      <a:pPr algn="ctr" fontAlgn="ctr"/>
                      <a:r>
                        <a:rPr lang="fr-CA" sz="2000" b="0" i="0" u="none" strike="noStrike" dirty="0">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342578214"/>
                  </a:ext>
                </a:extLst>
              </a:tr>
            </a:tbl>
          </a:graphicData>
        </a:graphic>
      </p:graphicFrame>
      <p:graphicFrame>
        <p:nvGraphicFramePr>
          <p:cNvPr id="6" name="Espace réservé du contenu 5">
            <a:extLst>
              <a:ext uri="{FF2B5EF4-FFF2-40B4-BE49-F238E27FC236}">
                <a16:creationId xmlns:a16="http://schemas.microsoft.com/office/drawing/2014/main" id="{4EC50AF6-C82E-4CDC-B5AE-A6CB4F66F723}"/>
              </a:ext>
            </a:extLst>
          </p:cNvPr>
          <p:cNvGraphicFramePr>
            <a:graphicFrameLocks noGrp="1"/>
          </p:cNvGraphicFramePr>
          <p:nvPr>
            <p:ph sz="half" idx="2"/>
            <p:custDataLst>
              <p:tags r:id="rId3"/>
            </p:custDataLst>
            <p:extLst>
              <p:ext uri="{D42A27DB-BD31-4B8C-83A1-F6EECF244321}">
                <p14:modId xmlns:p14="http://schemas.microsoft.com/office/powerpoint/2010/main" val="1790932509"/>
              </p:ext>
            </p:extLst>
          </p:nvPr>
        </p:nvGraphicFramePr>
        <p:xfrm>
          <a:off x="6018372" y="1361132"/>
          <a:ext cx="5980696" cy="4470400"/>
        </p:xfrm>
        <a:graphic>
          <a:graphicData uri="http://schemas.openxmlformats.org/drawingml/2006/chart">
            <c:chart xmlns:c="http://schemas.openxmlformats.org/drawingml/2006/chart" xmlns:r="http://schemas.openxmlformats.org/officeDocument/2006/relationships" r:id="rId7"/>
          </a:graphicData>
        </a:graphic>
      </p:graphicFrame>
      <p:sp>
        <p:nvSpPr>
          <p:cNvPr id="3" name="ZoneTexte 2"/>
          <p:cNvSpPr txBox="1"/>
          <p:nvPr>
            <p:custDataLst>
              <p:tags r:id="rId4"/>
            </p:custDataLst>
          </p:nvPr>
        </p:nvSpPr>
        <p:spPr>
          <a:xfrm>
            <a:off x="761544" y="5831532"/>
            <a:ext cx="10868883" cy="954107"/>
          </a:xfrm>
          <a:prstGeom prst="rect">
            <a:avLst/>
          </a:prstGeom>
          <a:noFill/>
        </p:spPr>
        <p:txBody>
          <a:bodyPr wrap="square" rtlCol="0">
            <a:spAutoFit/>
          </a:bodyPr>
          <a:lstStyle/>
          <a:p>
            <a:r>
              <a:rPr lang="fr-CA" sz="1400" dirty="0">
                <a:latin typeface="Calibri" panose="020F0502020204030204" pitchFamily="34" charset="0"/>
                <a:cs typeface="Calibri" panose="020F0502020204030204" pitchFamily="34" charset="0"/>
              </a:rPr>
              <a:t>Définition A: Consiste en la réduction des émissions de GES directement à la source de nos activités, tous secteurs confondus.</a:t>
            </a:r>
          </a:p>
          <a:p>
            <a:r>
              <a:rPr lang="fr-CA" sz="1400" dirty="0">
                <a:latin typeface="Calibri" panose="020F0502020204030204" pitchFamily="34" charset="0"/>
                <a:cs typeface="Calibri" panose="020F0502020204030204" pitchFamily="34" charset="0"/>
              </a:rPr>
              <a:t>Définition B: Consiste à balancer une unité de GES émise dans l’atmosphère par un procédé qui en séquestre, ou en évite, une quantité équivalente.</a:t>
            </a:r>
          </a:p>
          <a:p>
            <a:r>
              <a:rPr lang="fr-CA" sz="1400" dirty="0">
                <a:latin typeface="Calibri" panose="020F0502020204030204" pitchFamily="34" charset="0"/>
                <a:cs typeface="Calibri" panose="020F0502020204030204" pitchFamily="34" charset="0"/>
              </a:rPr>
              <a:t>Définition C: Consiste à réajuster le niveau des émissions de GES d’un secteur particulier chaque année afin de suivre l’augmentation globale des émissions internationales dans ce secteur.</a:t>
            </a:r>
          </a:p>
        </p:txBody>
      </p:sp>
    </p:spTree>
    <p:extLst>
      <p:ext uri="{BB962C8B-B14F-4D97-AF65-F5344CB8AC3E}">
        <p14:creationId xmlns:p14="http://schemas.microsoft.com/office/powerpoint/2010/main" val="154039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Tâche 8</a:t>
            </a:r>
          </a:p>
        </p:txBody>
      </p:sp>
      <p:sp>
        <p:nvSpPr>
          <p:cNvPr id="7" name="ZoneTexte 6"/>
          <p:cNvSpPr txBox="1"/>
          <p:nvPr>
            <p:custDataLst>
              <p:tags r:id="rId2"/>
            </p:custDataLst>
          </p:nvPr>
        </p:nvSpPr>
        <p:spPr>
          <a:xfrm>
            <a:off x="761544" y="5831532"/>
            <a:ext cx="10868883" cy="954107"/>
          </a:xfrm>
          <a:prstGeom prst="rect">
            <a:avLst/>
          </a:prstGeom>
          <a:noFill/>
        </p:spPr>
        <p:txBody>
          <a:bodyPr wrap="square" rtlCol="0">
            <a:spAutoFit/>
          </a:bodyPr>
          <a:lstStyle/>
          <a:p>
            <a:r>
              <a:rPr lang="fr-CA" sz="1400" dirty="0">
                <a:latin typeface="Calibri" panose="020F0502020204030204" pitchFamily="34" charset="0"/>
                <a:cs typeface="Calibri" panose="020F0502020204030204" pitchFamily="34" charset="0"/>
              </a:rPr>
              <a:t>Définition A: Consiste en la réduction des émissions de GES directement à la source de nos activités, tous secteurs confondus.</a:t>
            </a:r>
          </a:p>
          <a:p>
            <a:r>
              <a:rPr lang="fr-CA" sz="1400" dirty="0">
                <a:latin typeface="Calibri" panose="020F0502020204030204" pitchFamily="34" charset="0"/>
                <a:cs typeface="Calibri" panose="020F0502020204030204" pitchFamily="34" charset="0"/>
              </a:rPr>
              <a:t>Définition B: Consiste à balancer une unité de GES émise dans l’atmosphère par un procédé qui en séquestre, ou en évite, une quantité équivalente.</a:t>
            </a:r>
          </a:p>
          <a:p>
            <a:r>
              <a:rPr lang="fr-CA" sz="1400" dirty="0">
                <a:latin typeface="Calibri" panose="020F0502020204030204" pitchFamily="34" charset="0"/>
                <a:cs typeface="Calibri" panose="020F0502020204030204" pitchFamily="34" charset="0"/>
              </a:rPr>
              <a:t>Définition C: Consiste à réajuster le niveau des émissions de GES d’un secteur particulier chaque année afin de suivre l’augmentation globale des émissions internationales dans ce secteur.</a:t>
            </a:r>
          </a:p>
        </p:txBody>
      </p:sp>
      <p:graphicFrame>
        <p:nvGraphicFramePr>
          <p:cNvPr id="4" name="Espace réservé du contenu 3"/>
          <p:cNvGraphicFramePr>
            <a:graphicFrameLocks noGrp="1"/>
          </p:cNvGraphicFramePr>
          <p:nvPr>
            <p:ph sz="half" idx="1"/>
            <p:custDataLst>
              <p:tags r:id="rId3"/>
            </p:custDataLst>
            <p:extLst>
              <p:ext uri="{D42A27DB-BD31-4B8C-83A1-F6EECF244321}">
                <p14:modId xmlns:p14="http://schemas.microsoft.com/office/powerpoint/2010/main" val="3110487828"/>
              </p:ext>
            </p:extLst>
          </p:nvPr>
        </p:nvGraphicFramePr>
        <p:xfrm>
          <a:off x="1117309" y="1772816"/>
          <a:ext cx="10157355" cy="3745298"/>
        </p:xfrm>
        <a:graphic>
          <a:graphicData uri="http://schemas.openxmlformats.org/drawingml/2006/table">
            <a:tbl>
              <a:tblPr/>
              <a:tblGrid>
                <a:gridCol w="4257023">
                  <a:extLst>
                    <a:ext uri="{9D8B030D-6E8A-4147-A177-3AD203B41FA5}">
                      <a16:colId xmlns:a16="http://schemas.microsoft.com/office/drawing/2014/main" val="886446924"/>
                    </a:ext>
                  </a:extLst>
                </a:gridCol>
                <a:gridCol w="1475083">
                  <a:extLst>
                    <a:ext uri="{9D8B030D-6E8A-4147-A177-3AD203B41FA5}">
                      <a16:colId xmlns:a16="http://schemas.microsoft.com/office/drawing/2014/main" val="2913838184"/>
                    </a:ext>
                  </a:extLst>
                </a:gridCol>
                <a:gridCol w="1475083">
                  <a:extLst>
                    <a:ext uri="{9D8B030D-6E8A-4147-A177-3AD203B41FA5}">
                      <a16:colId xmlns:a16="http://schemas.microsoft.com/office/drawing/2014/main" val="947119552"/>
                    </a:ext>
                  </a:extLst>
                </a:gridCol>
                <a:gridCol w="1475083">
                  <a:extLst>
                    <a:ext uri="{9D8B030D-6E8A-4147-A177-3AD203B41FA5}">
                      <a16:colId xmlns:a16="http://schemas.microsoft.com/office/drawing/2014/main" val="1463103860"/>
                    </a:ext>
                  </a:extLst>
                </a:gridCol>
                <a:gridCol w="1475083">
                  <a:extLst>
                    <a:ext uri="{9D8B030D-6E8A-4147-A177-3AD203B41FA5}">
                      <a16:colId xmlns:a16="http://schemas.microsoft.com/office/drawing/2014/main" val="268791743"/>
                    </a:ext>
                  </a:extLst>
                </a:gridCol>
              </a:tblGrid>
              <a:tr h="936104">
                <a:tc gridSpan="5">
                  <a:txBody>
                    <a:bodyPr/>
                    <a:lstStyle/>
                    <a:p>
                      <a:pPr algn="ctr" fontAlgn="ctr"/>
                      <a:r>
                        <a:rPr lang="fr-CA" sz="2000" b="0" i="0" u="none" strike="noStrike" dirty="0">
                          <a:solidFill>
                            <a:srgbClr val="000000"/>
                          </a:solidFill>
                          <a:effectLst/>
                          <a:latin typeface="Calibri" panose="020F0502020204030204" pitchFamily="34" charset="0"/>
                        </a:rPr>
                        <a:t>Répartition des répondants, par niveau de connaissance face au phénomène des GES, selon ce qu’ils croient être la définition de Compensation carbone</a:t>
                      </a:r>
                    </a:p>
                  </a:txBody>
                  <a:tcPr marL="9525" marR="9525" marT="9525" marB="0" anchor="ctr">
                    <a:lnL>
                      <a:noFill/>
                    </a:lnL>
                    <a:lnR>
                      <a:noFill/>
                    </a:lnR>
                    <a:lnT>
                      <a:noFill/>
                    </a:lnT>
                    <a:lnB>
                      <a:noFill/>
                    </a:lnB>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2057178958"/>
                  </a:ext>
                </a:extLst>
              </a:tr>
              <a:tr h="468199">
                <a:tc>
                  <a:txBody>
                    <a:bodyPr/>
                    <a:lstStyle/>
                    <a:p>
                      <a:pPr algn="ctr" fontAlgn="ctr"/>
                      <a:endParaRPr lang="fr-CA" sz="2000" b="0" i="0" u="none" strike="noStrike">
                        <a:solidFill>
                          <a:srgbClr val="000000"/>
                        </a:solidFill>
                        <a:effectLst/>
                        <a:latin typeface="Calibri" panose="020F050202020403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ctr" fontAlgn="ctr"/>
                      <a:r>
                        <a:rPr lang="fr-CA" sz="2000" b="0" i="0" u="none" strike="noStrike" dirty="0">
                          <a:solidFill>
                            <a:srgbClr val="000000"/>
                          </a:solidFill>
                          <a:effectLst/>
                          <a:latin typeface="Calibri" panose="020F0502020204030204" pitchFamily="34" charset="0"/>
                        </a:rPr>
                        <a:t>Définition de la compensation carbone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66092"/>
                    </a:solidFill>
                  </a:tcPr>
                </a:tc>
                <a:tc hMerge="1">
                  <a:txBody>
                    <a:bodyPr/>
                    <a:lstStyle/>
                    <a:p>
                      <a:endParaRPr lang="fr-CA"/>
                    </a:p>
                  </a:txBody>
                  <a:tcPr/>
                </a:tc>
                <a:tc hMerge="1">
                  <a:txBody>
                    <a:bodyPr/>
                    <a:lstStyle/>
                    <a:p>
                      <a:endParaRPr lang="fr-CA"/>
                    </a:p>
                  </a:txBody>
                  <a:tcPr/>
                </a:tc>
                <a:tc>
                  <a:txBody>
                    <a:bodyPr/>
                    <a:lstStyle/>
                    <a:p>
                      <a:pPr algn="l" fontAlgn="ctr"/>
                      <a:r>
                        <a:rPr lang="fr-CA" sz="20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9791198"/>
                  </a:ext>
                </a:extLst>
              </a:tr>
              <a:tr h="468199">
                <a:tc>
                  <a:txBody>
                    <a:bodyPr/>
                    <a:lstStyle/>
                    <a:p>
                      <a:pPr algn="ctr" fontAlgn="ctr"/>
                      <a:r>
                        <a:rPr lang="fr-CA" sz="2000" b="0" i="0" u="none" strike="noStrike" dirty="0">
                          <a:solidFill>
                            <a:srgbClr val="000000"/>
                          </a:solidFill>
                          <a:effectLst/>
                          <a:latin typeface="Calibri" panose="020F0502020204030204" pitchFamily="34" charset="0"/>
                        </a:rPr>
                        <a:t>Niveau de </a:t>
                      </a:r>
                      <a:r>
                        <a:rPr lang="fr-CA" sz="2000" b="0" i="0" u="none" strike="noStrike" dirty="0" smtClean="0">
                          <a:solidFill>
                            <a:srgbClr val="000000"/>
                          </a:solidFill>
                          <a:effectLst/>
                          <a:latin typeface="Calibri" panose="020F0502020204030204" pitchFamily="34" charset="0"/>
                        </a:rPr>
                        <a:t>connaissance</a:t>
                      </a:r>
                      <a:endParaRPr lang="fr-CA" sz="2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fr-CA" sz="2000" b="0" i="0" u="none" strike="noStrike" dirty="0">
                          <a:solidFill>
                            <a:srgbClr val="000000"/>
                          </a:solidFill>
                          <a:effectLst/>
                          <a:latin typeface="Calibri" panose="020F0502020204030204" pitchFamily="34" charset="0"/>
                        </a:rPr>
                        <a:t>Définition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fr-CA" sz="2000" b="0" i="0" u="none" strike="noStrike" dirty="0">
                          <a:solidFill>
                            <a:srgbClr val="000000"/>
                          </a:solidFill>
                          <a:effectLst/>
                          <a:latin typeface="Calibri" panose="020F0502020204030204" pitchFamily="34" charset="0"/>
                        </a:rPr>
                        <a:t>Définition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fr-CA" sz="2000" b="0" i="0" u="none" strike="noStrike" dirty="0">
                          <a:solidFill>
                            <a:srgbClr val="000000"/>
                          </a:solidFill>
                          <a:effectLst/>
                          <a:latin typeface="Calibri" panose="020F0502020204030204" pitchFamily="34" charset="0"/>
                        </a:rPr>
                        <a:t>Définition 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fr-CA" sz="2000" b="0" i="0"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268217529"/>
                  </a:ext>
                </a:extLst>
              </a:tr>
              <a:tr h="468199">
                <a:tc>
                  <a:txBody>
                    <a:bodyPr/>
                    <a:lstStyle/>
                    <a:p>
                      <a:pPr algn="l" fontAlgn="ctr"/>
                      <a:r>
                        <a:rPr lang="fr-CA" sz="2000" b="0" i="0" u="none" strike="noStrike" dirty="0">
                          <a:solidFill>
                            <a:srgbClr val="000000"/>
                          </a:solidFill>
                          <a:effectLst/>
                          <a:latin typeface="Calibri" panose="020F0502020204030204" pitchFamily="34" charset="0"/>
                        </a:rPr>
                        <a:t>Bonne connaissance du phénomène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25,9%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53,4%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20,7%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36874640"/>
                  </a:ext>
                </a:extLst>
              </a:tr>
              <a:tr h="468199">
                <a:tc>
                  <a:txBody>
                    <a:bodyPr/>
                    <a:lstStyle/>
                    <a:p>
                      <a:pPr algn="l" fontAlgn="ctr"/>
                      <a:r>
                        <a:rPr lang="fr-CA" sz="2000" b="0" i="0" u="none" strike="noStrike" dirty="0">
                          <a:solidFill>
                            <a:srgbClr val="000000"/>
                          </a:solidFill>
                          <a:effectLst/>
                          <a:latin typeface="Calibri" panose="020F0502020204030204" pitchFamily="34" charset="0"/>
                        </a:rPr>
                        <a:t>Peu de connaissance sur le phénomène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21,6%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52,3%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26,1%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60981669"/>
                  </a:ext>
                </a:extLst>
              </a:tr>
              <a:tr h="468199">
                <a:tc>
                  <a:txBody>
                    <a:bodyPr/>
                    <a:lstStyle/>
                    <a:p>
                      <a:pPr algn="l" fontAlgn="ctr"/>
                      <a:r>
                        <a:rPr lang="fr-CA" sz="2000" b="0" i="0" u="none" strike="noStrike" dirty="0">
                          <a:solidFill>
                            <a:srgbClr val="000000"/>
                          </a:solidFill>
                          <a:effectLst/>
                          <a:latin typeface="Calibri" panose="020F0502020204030204" pitchFamily="34" charset="0"/>
                        </a:rPr>
                        <a:t>Aucune connaissance du phénomène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16,7%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45,8%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37,5%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84785500"/>
                  </a:ext>
                </a:extLst>
              </a:tr>
              <a:tr h="468199">
                <a:tc>
                  <a:txBody>
                    <a:bodyPr/>
                    <a:lstStyle/>
                    <a:p>
                      <a:pPr algn="ctr" fontAlgn="ctr"/>
                      <a:r>
                        <a:rPr lang="fr-CA" sz="2000" b="0" i="0" u="none" strike="noStrike">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A" sz="2000" b="0" i="0" u="none" strike="noStrike" dirty="0">
                          <a:solidFill>
                            <a:srgbClr val="000000"/>
                          </a:solidFill>
                          <a:effectLst/>
                          <a:latin typeface="Calibri" panose="020F0502020204030204" pitchFamily="34" charset="0"/>
                        </a:rPr>
                        <a:t>22,8%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A" sz="2000" b="0" i="0" u="none" strike="noStrike" dirty="0">
                          <a:solidFill>
                            <a:srgbClr val="000000"/>
                          </a:solidFill>
                          <a:effectLst/>
                          <a:latin typeface="Calibri" panose="020F0502020204030204" pitchFamily="34" charset="0"/>
                        </a:rPr>
                        <a:t>52,2%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A" sz="2000" b="0" i="0" u="none" strike="noStrike" dirty="0">
                          <a:solidFill>
                            <a:srgbClr val="000000"/>
                          </a:solidFill>
                          <a:effectLst/>
                          <a:latin typeface="Calibri" panose="020F0502020204030204" pitchFamily="34" charset="0"/>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A" sz="2000" b="0" i="0" u="none" strike="noStrike" dirty="0">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5356410"/>
                  </a:ext>
                </a:extLst>
              </a:tr>
            </a:tbl>
          </a:graphicData>
        </a:graphic>
      </p:graphicFrame>
    </p:spTree>
    <p:extLst>
      <p:ext uri="{BB962C8B-B14F-4D97-AF65-F5344CB8AC3E}">
        <p14:creationId xmlns:p14="http://schemas.microsoft.com/office/powerpoint/2010/main" val="346746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Tâche 9</a:t>
            </a:r>
          </a:p>
        </p:txBody>
      </p:sp>
      <p:graphicFrame>
        <p:nvGraphicFramePr>
          <p:cNvPr id="5" name="Espace réservé du contenu 4">
            <a:extLst>
              <a:ext uri="{FF2B5EF4-FFF2-40B4-BE49-F238E27FC236}">
                <a16:creationId xmlns:a16="http://schemas.microsoft.com/office/drawing/2014/main" id="{6B3A0C8C-D7F0-4F19-910F-F8F1A42618DD}"/>
              </a:ext>
            </a:extLst>
          </p:cNvPr>
          <p:cNvGraphicFramePr>
            <a:graphicFrameLocks noGrp="1"/>
          </p:cNvGraphicFramePr>
          <p:nvPr>
            <p:ph sz="half" idx="1"/>
            <p:custDataLst>
              <p:tags r:id="rId2"/>
            </p:custDataLst>
            <p:extLst>
              <p:ext uri="{D42A27DB-BD31-4B8C-83A1-F6EECF244321}">
                <p14:modId xmlns:p14="http://schemas.microsoft.com/office/powerpoint/2010/main" val="2073332109"/>
              </p:ext>
            </p:extLst>
          </p:nvPr>
        </p:nvGraphicFramePr>
        <p:xfrm>
          <a:off x="837828" y="1680402"/>
          <a:ext cx="4773957" cy="4340261"/>
        </p:xfrm>
        <a:graphic>
          <a:graphicData uri="http://schemas.openxmlformats.org/drawingml/2006/table">
            <a:tbl>
              <a:tblPr/>
              <a:tblGrid>
                <a:gridCol w="1591319">
                  <a:extLst>
                    <a:ext uri="{9D8B030D-6E8A-4147-A177-3AD203B41FA5}">
                      <a16:colId xmlns:a16="http://schemas.microsoft.com/office/drawing/2014/main" val="4234559267"/>
                    </a:ext>
                  </a:extLst>
                </a:gridCol>
                <a:gridCol w="1591319">
                  <a:extLst>
                    <a:ext uri="{9D8B030D-6E8A-4147-A177-3AD203B41FA5}">
                      <a16:colId xmlns:a16="http://schemas.microsoft.com/office/drawing/2014/main" val="3491785616"/>
                    </a:ext>
                  </a:extLst>
                </a:gridCol>
                <a:gridCol w="1591319">
                  <a:extLst>
                    <a:ext uri="{9D8B030D-6E8A-4147-A177-3AD203B41FA5}">
                      <a16:colId xmlns:a16="http://schemas.microsoft.com/office/drawing/2014/main" val="2081384786"/>
                    </a:ext>
                  </a:extLst>
                </a:gridCol>
              </a:tblGrid>
              <a:tr h="1445966">
                <a:tc gridSpan="3">
                  <a:txBody>
                    <a:bodyPr/>
                    <a:lstStyle/>
                    <a:p>
                      <a:pPr algn="ctr" fontAlgn="b"/>
                      <a:r>
                        <a:rPr lang="fr-CA" sz="1800" b="0" i="0" u="none" strike="noStrike" dirty="0">
                          <a:solidFill>
                            <a:srgbClr val="000000"/>
                          </a:solidFill>
                          <a:effectLst/>
                          <a:latin typeface="Calibri" panose="020F0502020204030204" pitchFamily="34" charset="0"/>
                        </a:rPr>
                        <a:t>Répartition des répondants </a:t>
                      </a:r>
                      <a:r>
                        <a:rPr lang="fr-CA" sz="1800" b="0" i="0" u="none" strike="noStrike" dirty="0" smtClean="0">
                          <a:solidFill>
                            <a:srgbClr val="000000"/>
                          </a:solidFill>
                          <a:effectLst/>
                          <a:latin typeface="Calibri" panose="020F0502020204030204" pitchFamily="34" charset="0"/>
                        </a:rPr>
                        <a:t>selon</a:t>
                      </a:r>
                      <a:r>
                        <a:rPr lang="fr-CA" sz="1800" b="0" i="0" u="none" strike="noStrike" baseline="0" dirty="0" smtClean="0">
                          <a:solidFill>
                            <a:srgbClr val="000000"/>
                          </a:solidFill>
                          <a:effectLst/>
                          <a:latin typeface="Calibri" panose="020F0502020204030204" pitchFamily="34" charset="0"/>
                        </a:rPr>
                        <a:t> </a:t>
                      </a:r>
                      <a:r>
                        <a:rPr lang="fr-CA" sz="1800" b="0" i="0" u="none" strike="noStrike" dirty="0" smtClean="0">
                          <a:solidFill>
                            <a:srgbClr val="000000"/>
                          </a:solidFill>
                          <a:effectLst/>
                          <a:latin typeface="Calibri" panose="020F0502020204030204" pitchFamily="34" charset="0"/>
                        </a:rPr>
                        <a:t>le </a:t>
                      </a:r>
                      <a:r>
                        <a:rPr lang="fr-CA" sz="1800" b="0" i="0" u="none" strike="noStrike" dirty="0">
                          <a:solidFill>
                            <a:srgbClr val="000000"/>
                          </a:solidFill>
                          <a:effectLst/>
                          <a:latin typeface="Calibri" panose="020F0502020204030204" pitchFamily="34" charset="0"/>
                        </a:rPr>
                        <a:t>nombre de </a:t>
                      </a:r>
                      <a:r>
                        <a:rPr lang="fr-CA" sz="1800" b="0" i="0" u="none" strike="noStrike" dirty="0" smtClean="0">
                          <a:solidFill>
                            <a:srgbClr val="000000"/>
                          </a:solidFill>
                          <a:effectLst/>
                          <a:latin typeface="Calibri" panose="020F0502020204030204" pitchFamily="34" charset="0"/>
                        </a:rPr>
                        <a:t>kilogrammes </a:t>
                      </a:r>
                      <a:r>
                        <a:rPr lang="fr-CA" sz="1800" b="0" i="0" u="none" strike="noStrike" dirty="0">
                          <a:solidFill>
                            <a:srgbClr val="000000"/>
                          </a:solidFill>
                          <a:effectLst/>
                          <a:latin typeface="Calibri" panose="020F0502020204030204" pitchFamily="34" charset="0"/>
                        </a:rPr>
                        <a:t>de </a:t>
                      </a:r>
                      <a:r>
                        <a:rPr lang="fr-CA" sz="1800" b="0" i="0" u="none" strike="noStrike" dirty="0" smtClean="0">
                          <a:solidFill>
                            <a:srgbClr val="000000"/>
                          </a:solidFill>
                          <a:effectLst/>
                          <a:latin typeface="Calibri" panose="020F0502020204030204" pitchFamily="34" charset="0"/>
                        </a:rPr>
                        <a:t>CO2 qu’ils croient éviter </a:t>
                      </a:r>
                      <a:r>
                        <a:rPr lang="fr-CA" sz="1800" b="0" i="0" u="none" strike="noStrike" dirty="0">
                          <a:solidFill>
                            <a:srgbClr val="000000"/>
                          </a:solidFill>
                          <a:effectLst/>
                          <a:latin typeface="Calibri" panose="020F0502020204030204" pitchFamily="34" charset="0"/>
                        </a:rPr>
                        <a:t>par année en privilégiant les achats de produits frais locaux et par l'utilisation d'une bouteille d'eau réutilisable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2559899370"/>
                  </a:ext>
                </a:extLst>
              </a:tr>
              <a:tr h="650937">
                <a:tc>
                  <a:txBody>
                    <a:bodyPr/>
                    <a:lstStyle/>
                    <a:p>
                      <a:pPr algn="ctr" fontAlgn="b"/>
                      <a:r>
                        <a:rPr lang="fr-CA" sz="1800" b="0" i="0" u="none" strike="noStrike" dirty="0">
                          <a:solidFill>
                            <a:srgbClr val="000000"/>
                          </a:solidFill>
                          <a:effectLst/>
                          <a:latin typeface="Calibri" panose="020F0502020204030204" pitchFamily="34" charset="0"/>
                        </a:rPr>
                        <a:t>Nombre de </a:t>
                      </a:r>
                      <a:r>
                        <a:rPr lang="fr-CA" sz="1800" b="0" i="0" u="none" strike="noStrike" dirty="0" smtClean="0">
                          <a:solidFill>
                            <a:srgbClr val="000000"/>
                          </a:solidFill>
                          <a:effectLst/>
                          <a:latin typeface="Calibri" panose="020F0502020204030204" pitchFamily="34" charset="0"/>
                        </a:rPr>
                        <a:t>Kg </a:t>
                      </a:r>
                      <a:r>
                        <a:rPr lang="fr-CA" sz="1800" b="0" i="0" u="none" strike="noStrike" dirty="0">
                          <a:solidFill>
                            <a:srgbClr val="000000"/>
                          </a:solidFill>
                          <a:effectLst/>
                          <a:latin typeface="Calibri" panose="020F0502020204030204" pitchFamily="34" charset="0"/>
                        </a:rPr>
                        <a:t>de CO2 </a:t>
                      </a:r>
                      <a:r>
                        <a:rPr lang="fr-CA" sz="1800" b="0" i="0" u="none" strike="noStrike" dirty="0" smtClean="0">
                          <a:solidFill>
                            <a:srgbClr val="000000"/>
                          </a:solidFill>
                          <a:effectLst/>
                          <a:latin typeface="Calibri" panose="020F0502020204030204" pitchFamily="34" charset="0"/>
                        </a:rPr>
                        <a:t>évité par année</a:t>
                      </a:r>
                      <a:endParaRPr lang="fr-CA" sz="1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fr-CA" sz="1800" b="0" i="0" u="none" strike="noStrike" dirty="0">
                          <a:solidFill>
                            <a:srgbClr val="000000"/>
                          </a:solidFill>
                          <a:effectLst/>
                          <a:latin typeface="Calibri" panose="020F0502020204030204" pitchFamily="34" charset="0"/>
                        </a:rPr>
                        <a:t>Nombre de répondants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fr-CA" sz="1800" b="0" i="0" u="none" strike="noStrike" dirty="0">
                          <a:solidFill>
                            <a:srgbClr val="000000"/>
                          </a:solidFill>
                          <a:effectLst/>
                          <a:latin typeface="Calibri" panose="020F0502020204030204" pitchFamily="34" charset="0"/>
                        </a:rPr>
                        <a:t>Pourcentage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val="3728924229"/>
                  </a:ext>
                </a:extLst>
              </a:tr>
              <a:tr h="412362">
                <a:tc>
                  <a:txBody>
                    <a:bodyPr/>
                    <a:lstStyle/>
                    <a:p>
                      <a:pPr algn="ctr" fontAlgn="b"/>
                      <a:r>
                        <a:rPr lang="fr-CA" sz="1800" b="0" i="0" u="none" strike="noStrike" dirty="0">
                          <a:solidFill>
                            <a:srgbClr val="000000"/>
                          </a:solidFill>
                          <a:effectLst/>
                          <a:latin typeface="Calibri" panose="020F0502020204030204" pitchFamily="34" charset="0"/>
                        </a:rPr>
                        <a:t>25 kg de CO2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1800" b="0" i="0" u="none" strike="noStrike" dirty="0">
                          <a:solidFill>
                            <a:srgbClr val="000000"/>
                          </a:solidFill>
                          <a:effectLst/>
                          <a:latin typeface="Calibri" panose="020F050202020403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1800" b="0" i="0" u="none" strike="noStrike" dirty="0">
                          <a:solidFill>
                            <a:srgbClr val="000000"/>
                          </a:solidFill>
                          <a:effectLst/>
                          <a:latin typeface="Calibri" panose="020F0502020204030204" pitchFamily="34" charset="0"/>
                        </a:rPr>
                        <a:t>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89760137"/>
                  </a:ext>
                </a:extLst>
              </a:tr>
              <a:tr h="412362">
                <a:tc>
                  <a:txBody>
                    <a:bodyPr/>
                    <a:lstStyle/>
                    <a:p>
                      <a:pPr algn="ctr" fontAlgn="b"/>
                      <a:r>
                        <a:rPr lang="fr-CA" sz="1800" b="0" i="0" u="none" strike="noStrike" dirty="0">
                          <a:solidFill>
                            <a:srgbClr val="000000"/>
                          </a:solidFill>
                          <a:effectLst/>
                          <a:latin typeface="Calibri" panose="020F0502020204030204" pitchFamily="34" charset="0"/>
                        </a:rPr>
                        <a:t>50 kg de CO2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1800" b="0" i="0" u="none" strike="noStrike" dirty="0">
                          <a:solidFill>
                            <a:srgbClr val="000000"/>
                          </a:solidFill>
                          <a:effectLst/>
                          <a:latin typeface="Calibri" panose="020F0502020204030204" pitchFamily="34" charset="0"/>
                        </a:rPr>
                        <a:t>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1800" b="0" i="0" u="none" strike="noStrike" dirty="0">
                          <a:solidFill>
                            <a:srgbClr val="000000"/>
                          </a:solidFill>
                          <a:effectLst/>
                          <a:latin typeface="Calibri" panose="020F0502020204030204" pitchFamily="34" charset="0"/>
                        </a:rPr>
                        <a:t>31,6%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88161446"/>
                  </a:ext>
                </a:extLst>
              </a:tr>
              <a:tr h="412362">
                <a:tc>
                  <a:txBody>
                    <a:bodyPr/>
                    <a:lstStyle/>
                    <a:p>
                      <a:pPr algn="ctr" fontAlgn="b"/>
                      <a:r>
                        <a:rPr lang="fr-CA" sz="1800" b="0" i="0" u="none" strike="noStrike">
                          <a:solidFill>
                            <a:srgbClr val="000000"/>
                          </a:solidFill>
                          <a:effectLst/>
                          <a:latin typeface="Calibri" panose="020F0502020204030204" pitchFamily="34" charset="0"/>
                        </a:rPr>
                        <a:t>100 kg de CO2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1800" b="0" i="0" u="none" strike="noStrike" dirty="0">
                          <a:solidFill>
                            <a:srgbClr val="000000"/>
                          </a:solidFill>
                          <a:effectLst/>
                          <a:latin typeface="Calibri" panose="020F0502020204030204" pitchFamily="34" charset="0"/>
                        </a:rPr>
                        <a:t>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1800" b="0" i="0" u="none" strike="noStrike" dirty="0">
                          <a:solidFill>
                            <a:srgbClr val="000000"/>
                          </a:solidFill>
                          <a:effectLst/>
                          <a:latin typeface="Calibri" panose="020F0502020204030204" pitchFamily="34" charset="0"/>
                        </a:rPr>
                        <a:t>46,4%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6838591"/>
                  </a:ext>
                </a:extLst>
              </a:tr>
              <a:tr h="412362">
                <a:tc>
                  <a:txBody>
                    <a:bodyPr/>
                    <a:lstStyle/>
                    <a:p>
                      <a:pPr algn="ctr" fontAlgn="b"/>
                      <a:r>
                        <a:rPr lang="fr-CA" sz="1800" b="0" i="0" u="none" strike="noStrike">
                          <a:solidFill>
                            <a:srgbClr val="000000"/>
                          </a:solidFill>
                          <a:effectLst/>
                          <a:latin typeface="Calibri" panose="020F0502020204030204" pitchFamily="34" charset="0"/>
                        </a:rPr>
                        <a:t>150 kg de CO2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1800" b="0" i="0" u="none" strike="noStrike" dirty="0">
                          <a:solidFill>
                            <a:srgbClr val="000000"/>
                          </a:solidFill>
                          <a:effectLst/>
                          <a:latin typeface="Calibri" panose="020F050202020403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1800" b="0" i="0" u="none" strike="noStrike" dirty="0">
                          <a:solidFill>
                            <a:srgbClr val="000000"/>
                          </a:solidFill>
                          <a:effectLst/>
                          <a:latin typeface="Calibri" panose="020F0502020204030204" pitchFamily="34" charset="0"/>
                        </a:rPr>
                        <a:t>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51617917"/>
                  </a:ext>
                </a:extLst>
              </a:tr>
              <a:tr h="412362">
                <a:tc>
                  <a:txBody>
                    <a:bodyPr/>
                    <a:lstStyle/>
                    <a:p>
                      <a:pPr algn="ctr" fontAlgn="b"/>
                      <a:r>
                        <a:rPr lang="fr-CA" sz="1800" b="0" i="0"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CF4"/>
                    </a:solidFill>
                  </a:tcPr>
                </a:tc>
                <a:tc>
                  <a:txBody>
                    <a:bodyPr/>
                    <a:lstStyle/>
                    <a:p>
                      <a:pPr algn="ctr" fontAlgn="ctr"/>
                      <a:r>
                        <a:rPr lang="fr-CA" sz="1800" b="0" i="0" u="none" strike="noStrike" dirty="0">
                          <a:solidFill>
                            <a:srgbClr val="000000"/>
                          </a:solidFill>
                          <a:effectLst/>
                          <a:latin typeface="Calibri" panose="020F0502020204030204" pitchFamily="34" charset="0"/>
                        </a:rPr>
                        <a:t>323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CF4"/>
                    </a:solidFill>
                  </a:tcPr>
                </a:tc>
                <a:tc>
                  <a:txBody>
                    <a:bodyPr/>
                    <a:lstStyle/>
                    <a:p>
                      <a:pPr algn="ctr" fontAlgn="ctr"/>
                      <a:r>
                        <a:rPr lang="fr-CA" sz="1800" b="0" i="0" u="none" strike="noStrike" dirty="0">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CF4"/>
                    </a:solidFill>
                  </a:tcPr>
                </a:tc>
                <a:extLst>
                  <a:ext uri="{0D108BD9-81ED-4DB2-BD59-A6C34878D82A}">
                    <a16:rowId xmlns:a16="http://schemas.microsoft.com/office/drawing/2014/main" val="3477572648"/>
                  </a:ext>
                </a:extLst>
              </a:tr>
            </a:tbl>
          </a:graphicData>
        </a:graphic>
      </p:graphicFrame>
      <p:graphicFrame>
        <p:nvGraphicFramePr>
          <p:cNvPr id="8" name="Espace réservé du contenu 7">
            <a:extLst>
              <a:ext uri="{FF2B5EF4-FFF2-40B4-BE49-F238E27FC236}">
                <a16:creationId xmlns:a16="http://schemas.microsoft.com/office/drawing/2014/main" id="{15441CB6-64BB-498B-820A-595D11502C19}"/>
              </a:ext>
            </a:extLst>
          </p:cNvPr>
          <p:cNvGraphicFramePr>
            <a:graphicFrameLocks noGrp="1"/>
          </p:cNvGraphicFramePr>
          <p:nvPr>
            <p:ph sz="half" idx="2"/>
            <p:custDataLst>
              <p:tags r:id="rId3"/>
            </p:custDataLst>
            <p:extLst>
              <p:ext uri="{D42A27DB-BD31-4B8C-83A1-F6EECF244321}">
                <p14:modId xmlns:p14="http://schemas.microsoft.com/office/powerpoint/2010/main" val="2152224692"/>
              </p:ext>
            </p:extLst>
          </p:nvPr>
        </p:nvGraphicFramePr>
        <p:xfrm>
          <a:off x="5628271" y="1680402"/>
          <a:ext cx="5646392" cy="477293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4192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Tâche 10</a:t>
            </a:r>
          </a:p>
        </p:txBody>
      </p:sp>
      <p:graphicFrame>
        <p:nvGraphicFramePr>
          <p:cNvPr id="4" name="Espace réservé du contenu 3"/>
          <p:cNvGraphicFramePr>
            <a:graphicFrameLocks noGrp="1"/>
          </p:cNvGraphicFramePr>
          <p:nvPr>
            <p:ph sz="half" idx="1"/>
            <p:custDataLst>
              <p:tags r:id="rId2"/>
            </p:custDataLst>
            <p:extLst>
              <p:ext uri="{D42A27DB-BD31-4B8C-83A1-F6EECF244321}">
                <p14:modId xmlns:p14="http://schemas.microsoft.com/office/powerpoint/2010/main" val="3307416680"/>
              </p:ext>
            </p:extLst>
          </p:nvPr>
        </p:nvGraphicFramePr>
        <p:xfrm>
          <a:off x="1117309" y="1628800"/>
          <a:ext cx="10157356" cy="3803873"/>
        </p:xfrm>
        <a:graphic>
          <a:graphicData uri="http://schemas.openxmlformats.org/drawingml/2006/table">
            <a:tbl>
              <a:tblPr/>
              <a:tblGrid>
                <a:gridCol w="2539339">
                  <a:extLst>
                    <a:ext uri="{9D8B030D-6E8A-4147-A177-3AD203B41FA5}">
                      <a16:colId xmlns:a16="http://schemas.microsoft.com/office/drawing/2014/main" val="490686445"/>
                    </a:ext>
                  </a:extLst>
                </a:gridCol>
                <a:gridCol w="2539339">
                  <a:extLst>
                    <a:ext uri="{9D8B030D-6E8A-4147-A177-3AD203B41FA5}">
                      <a16:colId xmlns:a16="http://schemas.microsoft.com/office/drawing/2014/main" val="1581190425"/>
                    </a:ext>
                  </a:extLst>
                </a:gridCol>
                <a:gridCol w="2539339">
                  <a:extLst>
                    <a:ext uri="{9D8B030D-6E8A-4147-A177-3AD203B41FA5}">
                      <a16:colId xmlns:a16="http://schemas.microsoft.com/office/drawing/2014/main" val="800291757"/>
                    </a:ext>
                  </a:extLst>
                </a:gridCol>
                <a:gridCol w="2539339">
                  <a:extLst>
                    <a:ext uri="{9D8B030D-6E8A-4147-A177-3AD203B41FA5}">
                      <a16:colId xmlns:a16="http://schemas.microsoft.com/office/drawing/2014/main" val="2064543856"/>
                    </a:ext>
                  </a:extLst>
                </a:gridCol>
              </a:tblGrid>
              <a:tr h="1061470">
                <a:tc gridSpan="4">
                  <a:txBody>
                    <a:bodyPr/>
                    <a:lstStyle/>
                    <a:p>
                      <a:pPr algn="ctr" fontAlgn="ctr"/>
                      <a:r>
                        <a:rPr lang="fr-CA" sz="2000" b="0" i="0" u="none" strike="noStrike" dirty="0">
                          <a:solidFill>
                            <a:srgbClr val="000000"/>
                          </a:solidFill>
                          <a:effectLst/>
                          <a:latin typeface="Calibri" panose="020F0502020204030204" pitchFamily="34" charset="0"/>
                        </a:rPr>
                        <a:t>Répartition des répondants, par tranche d'âge, selon le nombre de kilogrammes de CO2 qu’ils croient éviter par année en privilégiant les achats de produits frais locaux et par l'utilisation d'une bouteille d'eau réutilisable</a:t>
                      </a:r>
                    </a:p>
                  </a:txBody>
                  <a:tcPr marL="9525" marR="9525" marT="9525" marB="0" anchor="ctr">
                    <a:lnL>
                      <a:noFill/>
                    </a:lnL>
                    <a:lnR>
                      <a:noFill/>
                    </a:lnR>
                    <a:lnT>
                      <a:noFill/>
                    </a:lnT>
                    <a:lnB>
                      <a:noFill/>
                    </a:lnB>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817138393"/>
                  </a:ext>
                </a:extLst>
              </a:tr>
              <a:tr h="520329">
                <a:tc>
                  <a:txBody>
                    <a:bodyPr/>
                    <a:lstStyle/>
                    <a:p>
                      <a:pPr algn="ctr" fontAlgn="ctr"/>
                      <a:endParaRPr lang="fr-CA" sz="2000" b="0" i="0" u="none" strike="noStrike">
                        <a:solidFill>
                          <a:srgbClr val="000000"/>
                        </a:solidFill>
                        <a:effectLst/>
                        <a:latin typeface="Calibri" panose="020F050202020403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fr-CA" sz="2000" b="0" i="0" u="none" strike="noStrike" dirty="0">
                          <a:solidFill>
                            <a:srgbClr val="000000"/>
                          </a:solidFill>
                          <a:effectLst/>
                          <a:latin typeface="Calibri" panose="020F0502020204030204" pitchFamily="34" charset="0"/>
                        </a:rPr>
                        <a:t>Tranche </a:t>
                      </a:r>
                      <a:r>
                        <a:rPr lang="fr-CA" sz="2000" b="0" i="0" u="none" strike="noStrike" dirty="0" smtClean="0">
                          <a:solidFill>
                            <a:srgbClr val="000000"/>
                          </a:solidFill>
                          <a:effectLst/>
                          <a:latin typeface="Calibri" panose="020F0502020204030204" pitchFamily="34" charset="0"/>
                        </a:rPr>
                        <a:t>d'âge</a:t>
                      </a:r>
                      <a:endParaRPr lang="fr-CA" sz="2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66092"/>
                    </a:solidFill>
                  </a:tcPr>
                </a:tc>
                <a:tc hMerge="1">
                  <a:txBody>
                    <a:bodyPr/>
                    <a:lstStyle/>
                    <a:p>
                      <a:endParaRPr lang="fr-CA"/>
                    </a:p>
                  </a:txBody>
                  <a:tcPr/>
                </a:tc>
                <a:tc>
                  <a:txBody>
                    <a:bodyPr/>
                    <a:lstStyle/>
                    <a:p>
                      <a:pPr algn="l" fontAlgn="ctr"/>
                      <a:r>
                        <a:rPr lang="fr-CA" sz="20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3609246"/>
                  </a:ext>
                </a:extLst>
              </a:tr>
              <a:tr h="650449">
                <a:tc>
                  <a:txBody>
                    <a:bodyPr/>
                    <a:lstStyle/>
                    <a:p>
                      <a:pPr algn="ctr" fontAlgn="ctr"/>
                      <a:r>
                        <a:rPr lang="fr-CA" sz="2000" b="0" i="0" u="none" strike="noStrike" dirty="0">
                          <a:solidFill>
                            <a:srgbClr val="000000"/>
                          </a:solidFill>
                          <a:effectLst/>
                          <a:latin typeface="Calibri" panose="020F0502020204030204" pitchFamily="34" charset="0"/>
                        </a:rPr>
                        <a:t>Nombre de Kg de CO2 évité par année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fr-CA" sz="2000" b="0" i="0" u="none" strike="noStrike" dirty="0">
                          <a:solidFill>
                            <a:srgbClr val="000000"/>
                          </a:solidFill>
                          <a:effectLst/>
                          <a:latin typeface="Calibri" panose="020F0502020204030204" pitchFamily="34" charset="0"/>
                        </a:rPr>
                        <a:t>35 ans et moins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fr-CA" sz="2000" b="0" i="0" u="none" strike="noStrike" dirty="0">
                          <a:solidFill>
                            <a:srgbClr val="000000"/>
                          </a:solidFill>
                          <a:effectLst/>
                          <a:latin typeface="Calibri" panose="020F0502020204030204" pitchFamily="34" charset="0"/>
                        </a:rPr>
                        <a:t>Plus de 35 ans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fr-CA" sz="2000" b="0" i="0" u="none" strike="noStrike">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2462510272"/>
                  </a:ext>
                </a:extLst>
              </a:tr>
              <a:tr h="297330">
                <a:tc>
                  <a:txBody>
                    <a:bodyPr/>
                    <a:lstStyle/>
                    <a:p>
                      <a:pPr algn="ctr" fontAlgn="ctr"/>
                      <a:r>
                        <a:rPr lang="fr-CA" sz="2000" b="0" i="0" u="none" strike="noStrike" dirty="0">
                          <a:solidFill>
                            <a:srgbClr val="000000"/>
                          </a:solidFill>
                          <a:effectLst/>
                          <a:latin typeface="Calibri" panose="020F0502020204030204" pitchFamily="34" charset="0"/>
                        </a:rPr>
                        <a:t>25 kg de CO2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a:solidFill>
                            <a:srgbClr val="000000"/>
                          </a:solidFill>
                          <a:effectLst/>
                          <a:latin typeface="Calibri" panose="020F0502020204030204" pitchFamily="34" charset="0"/>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00445772"/>
                  </a:ext>
                </a:extLst>
              </a:tr>
              <a:tr h="297330">
                <a:tc>
                  <a:txBody>
                    <a:bodyPr/>
                    <a:lstStyle/>
                    <a:p>
                      <a:pPr algn="ctr" fontAlgn="ctr"/>
                      <a:r>
                        <a:rPr lang="fr-CA" sz="2000" b="0" i="0" u="none" strike="noStrike" dirty="0">
                          <a:solidFill>
                            <a:srgbClr val="000000"/>
                          </a:solidFill>
                          <a:effectLst/>
                          <a:latin typeface="Calibri" panose="020F0502020204030204" pitchFamily="34" charset="0"/>
                        </a:rPr>
                        <a:t>50 kg de CO2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31,8%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12909781"/>
                  </a:ext>
                </a:extLst>
              </a:tr>
              <a:tr h="297330">
                <a:tc>
                  <a:txBody>
                    <a:bodyPr/>
                    <a:lstStyle/>
                    <a:p>
                      <a:pPr algn="ctr" fontAlgn="ctr"/>
                      <a:r>
                        <a:rPr lang="fr-CA" sz="2000" b="0" i="0" u="none" strike="noStrike" dirty="0">
                          <a:solidFill>
                            <a:srgbClr val="000000"/>
                          </a:solidFill>
                          <a:effectLst/>
                          <a:latin typeface="Calibri" panose="020F0502020204030204" pitchFamily="34" charset="0"/>
                        </a:rPr>
                        <a:t>100 kg de CO2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47,1%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46,6%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1881209"/>
                  </a:ext>
                </a:extLst>
              </a:tr>
              <a:tr h="297330">
                <a:tc>
                  <a:txBody>
                    <a:bodyPr/>
                    <a:lstStyle/>
                    <a:p>
                      <a:pPr algn="ctr" fontAlgn="ctr"/>
                      <a:r>
                        <a:rPr lang="fr-CA" sz="2000" b="0" i="0" u="none" strike="noStrike" dirty="0">
                          <a:solidFill>
                            <a:srgbClr val="000000"/>
                          </a:solidFill>
                          <a:effectLst/>
                          <a:latin typeface="Calibri" panose="020F0502020204030204" pitchFamily="34" charset="0"/>
                        </a:rPr>
                        <a:t>150 kg de CO2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a:solidFill>
                            <a:srgbClr val="000000"/>
                          </a:solidFill>
                          <a:effectLst/>
                          <a:latin typeface="Calibri" panose="020F0502020204030204" pitchFamily="34" charset="0"/>
                        </a:rPr>
                        <a:t>11,3%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10,9%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15907087"/>
                  </a:ext>
                </a:extLst>
              </a:tr>
              <a:tr h="297330">
                <a:tc>
                  <a:txBody>
                    <a:bodyPr/>
                    <a:lstStyle/>
                    <a:p>
                      <a:pPr algn="ctr" fontAlgn="ctr"/>
                      <a:r>
                        <a:rPr lang="fr-CA" sz="2000" b="0" i="0" u="none" strike="noStrike">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A" sz="2000" b="0" i="0" u="none" strike="noStrike">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A" sz="2000" b="0" i="0" u="none" strike="noStrike" dirty="0">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A" sz="2000" b="0" i="0" u="none" strike="noStrike" dirty="0">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9969381"/>
                  </a:ext>
                </a:extLst>
              </a:tr>
            </a:tbl>
          </a:graphicData>
        </a:graphic>
      </p:graphicFrame>
    </p:spTree>
    <p:extLst>
      <p:ext uri="{BB962C8B-B14F-4D97-AF65-F5344CB8AC3E}">
        <p14:creationId xmlns:p14="http://schemas.microsoft.com/office/powerpoint/2010/main" val="195350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09477" y="4882295"/>
            <a:ext cx="7008574" cy="1930400"/>
          </a:xfrm>
        </p:spPr>
        <p:txBody>
          <a:bodyPr rtlCol="0"/>
          <a:lstStyle/>
          <a:p>
            <a:pPr rtl="0"/>
            <a:r>
              <a:rPr lang="fr-FR" dirty="0"/>
              <a:t>Merci</a:t>
            </a:r>
          </a:p>
        </p:txBody>
      </p:sp>
      <p:sp>
        <p:nvSpPr>
          <p:cNvPr id="3" name="Espace réservé du texte 2"/>
          <p:cNvSpPr>
            <a:spLocks noGrp="1"/>
          </p:cNvSpPr>
          <p:nvPr>
            <p:ph type="body" idx="1"/>
            <p:custDataLst>
              <p:tags r:id="rId2"/>
            </p:custDataLst>
          </p:nvPr>
        </p:nvSpPr>
        <p:spPr>
          <a:xfrm>
            <a:off x="812589" y="1340768"/>
            <a:ext cx="7008574" cy="3080419"/>
          </a:xfrm>
        </p:spPr>
        <p:txBody>
          <a:bodyPr rtlCol="0">
            <a:normAutofit/>
          </a:bodyPr>
          <a:lstStyle/>
          <a:p>
            <a:pPr rtl="0"/>
            <a:r>
              <a:rPr lang="fr-FR" b="1" dirty="0" smtClean="0"/>
              <a:t>Présentateurs(</a:t>
            </a:r>
            <a:r>
              <a:rPr lang="fr-FR" b="1" dirty="0" err="1" smtClean="0"/>
              <a:t>rices</a:t>
            </a:r>
            <a:r>
              <a:rPr lang="fr-FR" b="1" dirty="0" smtClean="0"/>
              <a:t>):</a:t>
            </a:r>
          </a:p>
          <a:p>
            <a:pPr rtl="0"/>
            <a:r>
              <a:rPr lang="fr-FR" dirty="0" smtClean="0"/>
              <a:t>Joey </a:t>
            </a:r>
            <a:r>
              <a:rPr lang="fr-FR" dirty="0" err="1" smtClean="0"/>
              <a:t>Aubé</a:t>
            </a:r>
            <a:endParaRPr lang="fr-FR" dirty="0" smtClean="0"/>
          </a:p>
          <a:p>
            <a:r>
              <a:rPr lang="fr-FR" dirty="0"/>
              <a:t>Guillaume Bélanger-Miller</a:t>
            </a:r>
          </a:p>
          <a:p>
            <a:pPr rtl="0"/>
            <a:r>
              <a:rPr lang="fr-FR" dirty="0" smtClean="0"/>
              <a:t>Laurence Bourget</a:t>
            </a:r>
          </a:p>
          <a:p>
            <a:pPr rtl="0"/>
            <a:r>
              <a:rPr lang="fr-FR" dirty="0" smtClean="0"/>
              <a:t>Jennifer Gagné</a:t>
            </a:r>
          </a:p>
          <a:p>
            <a:pPr rtl="0"/>
            <a:r>
              <a:rPr lang="fr-FR" smtClean="0"/>
              <a:t>Marc-Antoine Girard</a:t>
            </a:r>
            <a:endParaRPr lang="fr-FR" dirty="0" smtClean="0"/>
          </a:p>
          <a:p>
            <a:pPr rtl="0"/>
            <a:r>
              <a:rPr lang="fr-FR" dirty="0" smtClean="0"/>
              <a:t>Anthony Thibault</a:t>
            </a:r>
            <a:endParaRPr lang="fr-FR" dirty="0"/>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custDataLst>
              <p:tags r:id="rId1"/>
            </p:custDataLst>
          </p:nvPr>
        </p:nvSpPr>
        <p:spPr/>
        <p:txBody>
          <a:bodyPr rtlCol="0"/>
          <a:lstStyle/>
          <a:p>
            <a:pPr rtl="0"/>
            <a:r>
              <a:rPr lang="fr-FR" dirty="0"/>
              <a:t>Plan de la présentation</a:t>
            </a:r>
          </a:p>
        </p:txBody>
      </p:sp>
      <p:sp>
        <p:nvSpPr>
          <p:cNvPr id="14" name="Espace réservé du contenu 13"/>
          <p:cNvSpPr>
            <a:spLocks noGrp="1"/>
          </p:cNvSpPr>
          <p:nvPr>
            <p:ph idx="1"/>
            <p:custDataLst>
              <p:tags r:id="rId2"/>
            </p:custDataLst>
          </p:nvPr>
        </p:nvSpPr>
        <p:spPr/>
        <p:txBody>
          <a:bodyPr rtlCol="0"/>
          <a:lstStyle/>
          <a:p>
            <a:pPr rtl="0"/>
            <a:r>
              <a:rPr lang="fr-FR" dirty="0"/>
              <a:t>Description de l’OBNL</a:t>
            </a:r>
          </a:p>
          <a:p>
            <a:pPr rtl="0"/>
            <a:r>
              <a:rPr lang="fr-FR" dirty="0"/>
              <a:t>Description de l’échantillon et de sa taille</a:t>
            </a:r>
          </a:p>
          <a:p>
            <a:pPr rtl="0"/>
            <a:r>
              <a:rPr lang="fr-FR" dirty="0"/>
              <a:t>Réponses aux différents besoins exprimés par l’OBNL sous forme de tâches. </a:t>
            </a: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custDataLst>
              <p:tags r:id="rId1"/>
            </p:custDataLst>
          </p:nvPr>
        </p:nvSpPr>
        <p:spPr/>
        <p:txBody>
          <a:bodyPr rtlCol="0"/>
          <a:lstStyle/>
          <a:p>
            <a:pPr rtl="0"/>
            <a:r>
              <a:rPr lang="fr-FR" dirty="0"/>
              <a:t>Description de L’OBNL</a:t>
            </a:r>
          </a:p>
        </p:txBody>
      </p:sp>
      <p:sp>
        <p:nvSpPr>
          <p:cNvPr id="14" name="Espace réservé du contenu 13"/>
          <p:cNvSpPr>
            <a:spLocks noGrp="1"/>
          </p:cNvSpPr>
          <p:nvPr>
            <p:ph idx="1"/>
            <p:custDataLst>
              <p:tags r:id="rId2"/>
            </p:custDataLst>
          </p:nvPr>
        </p:nvSpPr>
        <p:spPr/>
        <p:txBody>
          <a:bodyPr rtlCol="0"/>
          <a:lstStyle/>
          <a:p>
            <a:pPr marL="0" indent="0">
              <a:buNone/>
            </a:pPr>
            <a:r>
              <a:rPr lang="fr-CA" dirty="0"/>
              <a:t>­&lt;&lt;Par une approche créative et positive, la Coop FA mène des projets en éducation relative à l’environnement (ERE) auprès des écoles, des citoyens et des organisations pour inspirer l’action écoresponsable.&gt;&gt;¹ </a:t>
            </a:r>
            <a:endParaRPr lang="fr-CA" dirty="0" smtClean="0"/>
          </a:p>
          <a:p>
            <a:pPr marL="0" indent="0">
              <a:buNone/>
            </a:pPr>
            <a:r>
              <a:rPr lang="fr-CA" dirty="0" smtClean="0"/>
              <a:t>La </a:t>
            </a:r>
            <a:r>
              <a:rPr lang="fr-CA" dirty="0"/>
              <a:t>Coop FA est un organisme à but non-lucratif située à Lévis. Son action se réalise à la grandeur du Québec. </a:t>
            </a:r>
            <a:endParaRPr lang="fr-CA" dirty="0" smtClean="0"/>
          </a:p>
          <a:p>
            <a:pPr marL="0" indent="0">
              <a:buNone/>
            </a:pPr>
            <a:r>
              <a:rPr lang="fr-CA" dirty="0" smtClean="0"/>
              <a:t>Elle </a:t>
            </a:r>
            <a:r>
              <a:rPr lang="fr-CA" dirty="0"/>
              <a:t>vise essentiellement à susciter un intérêt pour des sujets reliés à l’environnement global. Elle collabore aussi à certains projets à l’international.</a:t>
            </a:r>
            <a:endParaRPr lang="fr-CA" sz="1050" dirty="0"/>
          </a:p>
        </p:txBody>
      </p:sp>
      <p:sp>
        <p:nvSpPr>
          <p:cNvPr id="2" name="ZoneTexte 1"/>
          <p:cNvSpPr txBox="1"/>
          <p:nvPr>
            <p:custDataLst>
              <p:tags r:id="rId3"/>
            </p:custDataLst>
          </p:nvPr>
        </p:nvSpPr>
        <p:spPr>
          <a:xfrm>
            <a:off x="1117309" y="6172200"/>
            <a:ext cx="10305695" cy="461665"/>
          </a:xfrm>
          <a:prstGeom prst="rect">
            <a:avLst/>
          </a:prstGeom>
          <a:noFill/>
        </p:spPr>
        <p:txBody>
          <a:bodyPr wrap="square" rtlCol="0">
            <a:spAutoFit/>
          </a:bodyPr>
          <a:lstStyle/>
          <a:p>
            <a:r>
              <a:rPr lang="fr-CA" dirty="0"/>
              <a:t>¹https://coopfa.com</a:t>
            </a:r>
          </a:p>
        </p:txBody>
      </p:sp>
    </p:spTree>
    <p:extLst>
      <p:ext uri="{BB962C8B-B14F-4D97-AF65-F5344CB8AC3E}">
        <p14:creationId xmlns:p14="http://schemas.microsoft.com/office/powerpoint/2010/main" val="86201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custDataLst>
              <p:tags r:id="rId1"/>
            </p:custDataLst>
          </p:nvPr>
        </p:nvSpPr>
        <p:spPr/>
        <p:txBody>
          <a:bodyPr rtlCol="0"/>
          <a:lstStyle/>
          <a:p>
            <a:r>
              <a:rPr lang="fr-FR" dirty="0"/>
              <a:t>Description de l’échantillon et de sa taille</a:t>
            </a:r>
          </a:p>
        </p:txBody>
      </p:sp>
      <p:sp>
        <p:nvSpPr>
          <p:cNvPr id="14" name="Espace réservé du contenu 13"/>
          <p:cNvSpPr>
            <a:spLocks noGrp="1"/>
          </p:cNvSpPr>
          <p:nvPr>
            <p:ph sz="half" idx="1"/>
            <p:custDataLst>
              <p:tags r:id="rId2"/>
            </p:custDataLst>
          </p:nvPr>
        </p:nvSpPr>
        <p:spPr/>
        <p:txBody>
          <a:bodyPr rtlCol="0"/>
          <a:lstStyle/>
          <a:p>
            <a:pPr marL="0" indent="0" rtl="0">
              <a:buNone/>
            </a:pPr>
            <a:r>
              <a:rPr lang="fr-FR" u="sng" dirty="0" smtClean="0"/>
              <a:t>Échantillon</a:t>
            </a:r>
            <a:endParaRPr lang="fr-FR" dirty="0" smtClean="0"/>
          </a:p>
          <a:p>
            <a:pPr>
              <a:buFont typeface="Arial"/>
              <a:buChar char="•"/>
            </a:pPr>
            <a:r>
              <a:rPr lang="fr-FR" dirty="0"/>
              <a:t>Les citoyens de la grande région de Québec ayant répondu </a:t>
            </a:r>
            <a:r>
              <a:rPr lang="fr-FR" dirty="0" smtClean="0"/>
              <a:t>à un sondage en ligne.</a:t>
            </a:r>
            <a:endParaRPr lang="fr-FR" dirty="0"/>
          </a:p>
        </p:txBody>
      </p:sp>
      <p:sp>
        <p:nvSpPr>
          <p:cNvPr id="2" name="Espace réservé du contenu 1"/>
          <p:cNvSpPr>
            <a:spLocks noGrp="1"/>
          </p:cNvSpPr>
          <p:nvPr>
            <p:ph sz="half" idx="2"/>
            <p:custDataLst>
              <p:tags r:id="rId3"/>
            </p:custDataLst>
          </p:nvPr>
        </p:nvSpPr>
        <p:spPr/>
        <p:txBody>
          <a:bodyPr/>
          <a:lstStyle/>
          <a:p>
            <a:pPr marL="0" indent="0">
              <a:buNone/>
            </a:pPr>
            <a:r>
              <a:rPr lang="fr-FR" u="sng" dirty="0" smtClean="0"/>
              <a:t>Taille de l’échantillon</a:t>
            </a:r>
          </a:p>
          <a:p>
            <a:r>
              <a:rPr lang="fr-FR" dirty="0" smtClean="0"/>
              <a:t>323 répondants</a:t>
            </a:r>
          </a:p>
          <a:p>
            <a:r>
              <a:rPr lang="fr-FR" dirty="0"/>
              <a:t>Variation du nombre de répondants selon les </a:t>
            </a:r>
            <a:r>
              <a:rPr lang="fr-FR" dirty="0" smtClean="0"/>
              <a:t>questions</a:t>
            </a:r>
            <a:endParaRPr lang="fr-FR" dirty="0"/>
          </a:p>
        </p:txBody>
      </p:sp>
    </p:spTree>
    <p:extLst>
      <p:ext uri="{BB962C8B-B14F-4D97-AF65-F5344CB8AC3E}">
        <p14:creationId xmlns:p14="http://schemas.microsoft.com/office/powerpoint/2010/main" val="242309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rtlCol="0">
            <a:normAutofit/>
          </a:bodyPr>
          <a:lstStyle/>
          <a:p>
            <a:pPr rtl="0"/>
            <a:r>
              <a:rPr lang="fr-FR" sz="3600" dirty="0"/>
              <a:t>Tâche 1: Déterminer la distribution de l’âge </a:t>
            </a:r>
          </a:p>
        </p:txBody>
      </p:sp>
      <p:graphicFrame>
        <p:nvGraphicFramePr>
          <p:cNvPr id="13" name="Espace réservé du contenu 12"/>
          <p:cNvGraphicFramePr>
            <a:graphicFrameLocks noGrp="1"/>
          </p:cNvGraphicFramePr>
          <p:nvPr>
            <p:ph sz="half" idx="2"/>
            <p:custDataLst>
              <p:tags r:id="rId2"/>
            </p:custDataLst>
            <p:extLst>
              <p:ext uri="{D42A27DB-BD31-4B8C-83A1-F6EECF244321}">
                <p14:modId xmlns:p14="http://schemas.microsoft.com/office/powerpoint/2010/main" val="1705848551"/>
              </p:ext>
            </p:extLst>
          </p:nvPr>
        </p:nvGraphicFramePr>
        <p:xfrm>
          <a:off x="5543562" y="1700925"/>
          <a:ext cx="5731101" cy="447039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Espace réservé du contenu 4">
            <a:extLst>
              <a:ext uri="{FF2B5EF4-FFF2-40B4-BE49-F238E27FC236}">
                <a16:creationId xmlns:a16="http://schemas.microsoft.com/office/drawing/2014/main" id="{ADA9F84B-819A-4938-8D4E-A5A5C519E9EA}"/>
              </a:ext>
            </a:extLst>
          </p:cNvPr>
          <p:cNvGraphicFramePr>
            <a:graphicFrameLocks noGrp="1"/>
          </p:cNvGraphicFramePr>
          <p:nvPr>
            <p:ph sz="half" idx="1"/>
            <p:custDataLst>
              <p:tags r:id="rId3"/>
            </p:custDataLst>
            <p:extLst>
              <p:ext uri="{D42A27DB-BD31-4B8C-83A1-F6EECF244321}">
                <p14:modId xmlns:p14="http://schemas.microsoft.com/office/powerpoint/2010/main" val="886185952"/>
              </p:ext>
            </p:extLst>
          </p:nvPr>
        </p:nvGraphicFramePr>
        <p:xfrm>
          <a:off x="889187" y="1700925"/>
          <a:ext cx="4654377" cy="4032332"/>
        </p:xfrm>
        <a:graphic>
          <a:graphicData uri="http://schemas.openxmlformats.org/drawingml/2006/table">
            <a:tbl>
              <a:tblPr/>
              <a:tblGrid>
                <a:gridCol w="1618081">
                  <a:extLst>
                    <a:ext uri="{9D8B030D-6E8A-4147-A177-3AD203B41FA5}">
                      <a16:colId xmlns:a16="http://schemas.microsoft.com/office/drawing/2014/main" val="206070157"/>
                    </a:ext>
                  </a:extLst>
                </a:gridCol>
                <a:gridCol w="1618081">
                  <a:extLst>
                    <a:ext uri="{9D8B030D-6E8A-4147-A177-3AD203B41FA5}">
                      <a16:colId xmlns:a16="http://schemas.microsoft.com/office/drawing/2014/main" val="1841015422"/>
                    </a:ext>
                  </a:extLst>
                </a:gridCol>
                <a:gridCol w="1418215">
                  <a:extLst>
                    <a:ext uri="{9D8B030D-6E8A-4147-A177-3AD203B41FA5}">
                      <a16:colId xmlns:a16="http://schemas.microsoft.com/office/drawing/2014/main" val="3551943312"/>
                    </a:ext>
                  </a:extLst>
                </a:gridCol>
              </a:tblGrid>
              <a:tr h="643816">
                <a:tc gridSpan="3">
                  <a:txBody>
                    <a:bodyPr/>
                    <a:lstStyle/>
                    <a:p>
                      <a:pPr algn="ctr" fontAlgn="ctr"/>
                      <a:r>
                        <a:rPr lang="fr-CA" sz="1800" b="0" i="0" u="none" strike="noStrike" dirty="0">
                          <a:solidFill>
                            <a:srgbClr val="000000"/>
                          </a:solidFill>
                          <a:effectLst/>
                          <a:latin typeface="Calibri" panose="020F0502020204030204" pitchFamily="34" charset="0"/>
                        </a:rPr>
                        <a:t>Répartition des répondants selon leur âge, Québec, 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4040660473"/>
                  </a:ext>
                </a:extLst>
              </a:tr>
              <a:tr h="677700">
                <a:tc>
                  <a:txBody>
                    <a:bodyPr/>
                    <a:lstStyle/>
                    <a:p>
                      <a:pPr algn="ctr" fontAlgn="ctr"/>
                      <a:r>
                        <a:rPr lang="fr-CA" sz="1800" b="0" i="0" u="none" strike="noStrike">
                          <a:solidFill>
                            <a:srgbClr val="000000"/>
                          </a:solidFill>
                          <a:effectLst/>
                          <a:latin typeface="Calibri" panose="020F0502020204030204" pitchFamily="34" charset="0"/>
                        </a:rPr>
                        <a:t>Âge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fr-CA" sz="1800" b="0" i="0" u="none" strike="noStrike">
                          <a:solidFill>
                            <a:srgbClr val="000000"/>
                          </a:solidFill>
                          <a:effectLst/>
                          <a:latin typeface="Calibri" panose="020F0502020204030204" pitchFamily="34" charset="0"/>
                        </a:rPr>
                        <a:t>Nombre de répondants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fr-CA" sz="1800" b="0" i="0" u="none" strike="noStrike">
                          <a:solidFill>
                            <a:srgbClr val="000000"/>
                          </a:solidFill>
                          <a:effectLst/>
                          <a:latin typeface="Calibri" panose="020F0502020204030204" pitchFamily="34" charset="0"/>
                        </a:rPr>
                        <a:t>Pourcentage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val="1268460609"/>
                  </a:ext>
                </a:extLst>
              </a:tr>
              <a:tr h="338852">
                <a:tc>
                  <a:txBody>
                    <a:bodyPr/>
                    <a:lstStyle/>
                    <a:p>
                      <a:pPr algn="ctr" fontAlgn="ctr"/>
                      <a:r>
                        <a:rPr lang="fr-CA" sz="1800" b="0" i="0" u="none" strike="noStrike" dirty="0">
                          <a:solidFill>
                            <a:srgbClr val="000000"/>
                          </a:solidFill>
                          <a:effectLst/>
                          <a:latin typeface="Calibri" panose="020F0502020204030204" pitchFamily="34" charset="0"/>
                        </a:rPr>
                        <a:t>10-20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1800" b="0" i="0" u="none" strike="noStrike">
                          <a:solidFill>
                            <a:srgbClr val="000000"/>
                          </a:solidFill>
                          <a:effectLst/>
                          <a:latin typeface="Calibri" panose="020F0502020204030204" pitchFamily="34" charset="0"/>
                        </a:rPr>
                        <a:t>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1800" b="0" i="0" u="none" strike="noStrike">
                          <a:solidFill>
                            <a:srgbClr val="000000"/>
                          </a:solidFill>
                          <a:effectLst/>
                          <a:latin typeface="Calibri" panose="020F0502020204030204" pitchFamily="34" charset="0"/>
                        </a:rPr>
                        <a:t>65,9%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72803885"/>
                  </a:ext>
                </a:extLst>
              </a:tr>
              <a:tr h="338852">
                <a:tc>
                  <a:txBody>
                    <a:bodyPr/>
                    <a:lstStyle/>
                    <a:p>
                      <a:pPr algn="ctr" fontAlgn="ctr"/>
                      <a:r>
                        <a:rPr lang="fr-CA" sz="1800" b="0" i="0" u="none" strike="noStrike" dirty="0">
                          <a:solidFill>
                            <a:srgbClr val="000000"/>
                          </a:solidFill>
                          <a:effectLst/>
                          <a:latin typeface="Calibri" panose="020F0502020204030204" pitchFamily="34" charset="0"/>
                        </a:rPr>
                        <a:t>20-30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1800" b="0" i="0" u="none" strike="noStrike" dirty="0">
                          <a:solidFill>
                            <a:srgbClr val="000000"/>
                          </a:solidFill>
                          <a:effectLst/>
                          <a:latin typeface="Calibri" panose="020F0502020204030204" pitchFamily="34"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1800" b="0" i="0" u="none" strike="noStrike">
                          <a:solidFill>
                            <a:srgbClr val="000000"/>
                          </a:solidFill>
                          <a:effectLst/>
                          <a:latin typeface="Calibri" panose="020F0502020204030204" pitchFamily="34" charset="0"/>
                        </a:rPr>
                        <a:t>24,1%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61479442"/>
                  </a:ext>
                </a:extLst>
              </a:tr>
              <a:tr h="338852">
                <a:tc>
                  <a:txBody>
                    <a:bodyPr/>
                    <a:lstStyle/>
                    <a:p>
                      <a:pPr algn="ctr" fontAlgn="ctr"/>
                      <a:r>
                        <a:rPr lang="fr-CA" sz="1800" b="0" i="0" u="none" strike="noStrike" dirty="0">
                          <a:solidFill>
                            <a:srgbClr val="000000"/>
                          </a:solidFill>
                          <a:effectLst/>
                          <a:latin typeface="Calibri" panose="020F0502020204030204" pitchFamily="34" charset="0"/>
                        </a:rPr>
                        <a:t>30-40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1800" b="0" i="0" u="none" strike="noStrike">
                          <a:solidFill>
                            <a:srgbClr val="000000"/>
                          </a:solidFill>
                          <a:effectLst/>
                          <a:latin typeface="Calibri" panose="020F050202020403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1800" b="0" i="0" u="none" strike="noStrike">
                          <a:solidFill>
                            <a:srgbClr val="000000"/>
                          </a:solidFill>
                          <a:effectLst/>
                          <a:latin typeface="Calibri" panose="020F0502020204030204" pitchFamily="34" charset="0"/>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68725507"/>
                  </a:ext>
                </a:extLst>
              </a:tr>
              <a:tr h="338852">
                <a:tc>
                  <a:txBody>
                    <a:bodyPr/>
                    <a:lstStyle/>
                    <a:p>
                      <a:pPr algn="ctr" fontAlgn="ctr"/>
                      <a:r>
                        <a:rPr lang="fr-CA" sz="1800" b="0" i="0" u="none" strike="noStrike" dirty="0">
                          <a:solidFill>
                            <a:srgbClr val="000000"/>
                          </a:solidFill>
                          <a:effectLst/>
                          <a:latin typeface="Calibri" panose="020F0502020204030204" pitchFamily="34" charset="0"/>
                        </a:rPr>
                        <a:t>40-50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1800" b="0" i="0" u="none" strike="noStrike" dirty="0">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1800" b="0" i="0" u="none" strike="noStrike" dirty="0">
                          <a:solidFill>
                            <a:srgbClr val="000000"/>
                          </a:solidFill>
                          <a:effectLst/>
                          <a:latin typeface="Calibri" panose="020F050202020403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71486393"/>
                  </a:ext>
                </a:extLst>
              </a:tr>
              <a:tr h="338852">
                <a:tc>
                  <a:txBody>
                    <a:bodyPr/>
                    <a:lstStyle/>
                    <a:p>
                      <a:pPr algn="ctr" fontAlgn="ctr"/>
                      <a:r>
                        <a:rPr lang="fr-CA" sz="1800" b="0" i="0" u="none" strike="noStrike" dirty="0">
                          <a:solidFill>
                            <a:srgbClr val="000000"/>
                          </a:solidFill>
                          <a:effectLst/>
                          <a:latin typeface="Calibri" panose="020F0502020204030204" pitchFamily="34" charset="0"/>
                        </a:rPr>
                        <a:t>50-60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18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1800" b="0" i="0" u="none" strike="noStrike" dirty="0">
                          <a:solidFill>
                            <a:srgbClr val="000000"/>
                          </a:solidFill>
                          <a:effectLst/>
                          <a:latin typeface="Calibri" panose="020F0502020204030204" pitchFamily="34" charset="0"/>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03226288"/>
                  </a:ext>
                </a:extLst>
              </a:tr>
              <a:tr h="338852">
                <a:tc>
                  <a:txBody>
                    <a:bodyPr/>
                    <a:lstStyle/>
                    <a:p>
                      <a:pPr algn="ctr" fontAlgn="ctr"/>
                      <a:r>
                        <a:rPr lang="fr-CA" sz="1800" b="0" i="0" u="none" strike="noStrike">
                          <a:solidFill>
                            <a:srgbClr val="000000"/>
                          </a:solidFill>
                          <a:effectLst/>
                          <a:latin typeface="Calibri" panose="020F0502020204030204" pitchFamily="34" charset="0"/>
                        </a:rPr>
                        <a:t>60-70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18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1800" b="0" i="0" u="none" strike="noStrike" dirty="0">
                          <a:solidFill>
                            <a:srgbClr val="000000"/>
                          </a:solidFill>
                          <a:effectLst/>
                          <a:latin typeface="Calibri" panose="020F0502020204030204" pitchFamily="34" charset="0"/>
                        </a:rPr>
                        <a:t>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68881132"/>
                  </a:ext>
                </a:extLst>
              </a:tr>
              <a:tr h="338852">
                <a:tc>
                  <a:txBody>
                    <a:bodyPr/>
                    <a:lstStyle/>
                    <a:p>
                      <a:pPr algn="ctr" fontAlgn="ctr"/>
                      <a:r>
                        <a:rPr lang="fr-CA" sz="1800" b="0" i="0" u="none" strike="noStrike">
                          <a:solidFill>
                            <a:srgbClr val="000000"/>
                          </a:solidFill>
                          <a:effectLst/>
                          <a:latin typeface="Calibri" panose="020F0502020204030204" pitchFamily="34" charset="0"/>
                        </a:rPr>
                        <a:t>70-80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18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1800" b="0" i="0" u="none" strike="noStrike" dirty="0">
                          <a:solidFill>
                            <a:srgbClr val="000000"/>
                          </a:solidFill>
                          <a:effectLst/>
                          <a:latin typeface="Calibri" panose="020F0502020204030204" pitchFamily="34" charset="0"/>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64489515"/>
                  </a:ext>
                </a:extLst>
              </a:tr>
              <a:tr h="338852">
                <a:tc>
                  <a:txBody>
                    <a:bodyPr/>
                    <a:lstStyle/>
                    <a:p>
                      <a:pPr algn="ctr" fontAlgn="ctr"/>
                      <a:r>
                        <a:rPr lang="fr-CA" sz="1800" b="0" i="0" u="none" strike="noStrike">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CA" sz="1800" b="0" i="0" u="none" strike="noStrike">
                          <a:solidFill>
                            <a:srgbClr val="000000"/>
                          </a:solidFill>
                          <a:effectLst/>
                          <a:latin typeface="Calibri" panose="020F0502020204030204" pitchFamily="34" charset="0"/>
                        </a:rPr>
                        <a:t>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CA" sz="1800" b="0" i="0" u="none" strike="noStrike" dirty="0">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497403446"/>
                  </a:ext>
                </a:extLst>
              </a:tr>
            </a:tbl>
          </a:graphicData>
        </a:graphic>
      </p:graphicFrame>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Tâche 2</a:t>
            </a:r>
          </a:p>
        </p:txBody>
      </p:sp>
      <p:graphicFrame>
        <p:nvGraphicFramePr>
          <p:cNvPr id="5" name="Espace réservé du contenu 4"/>
          <p:cNvGraphicFramePr>
            <a:graphicFrameLocks noGrp="1"/>
          </p:cNvGraphicFramePr>
          <p:nvPr>
            <p:ph sz="half" idx="1"/>
            <p:custDataLst>
              <p:tags r:id="rId2"/>
            </p:custDataLst>
            <p:extLst>
              <p:ext uri="{D42A27DB-BD31-4B8C-83A1-F6EECF244321}">
                <p14:modId xmlns:p14="http://schemas.microsoft.com/office/powerpoint/2010/main" val="985479711"/>
              </p:ext>
            </p:extLst>
          </p:nvPr>
        </p:nvGraphicFramePr>
        <p:xfrm>
          <a:off x="693812" y="1434123"/>
          <a:ext cx="5040559" cy="4433943"/>
        </p:xfrm>
        <a:graphic>
          <a:graphicData uri="http://schemas.openxmlformats.org/drawingml/2006/table">
            <a:tbl>
              <a:tblPr/>
              <a:tblGrid>
                <a:gridCol w="2240249">
                  <a:extLst>
                    <a:ext uri="{9D8B030D-6E8A-4147-A177-3AD203B41FA5}">
                      <a16:colId xmlns:a16="http://schemas.microsoft.com/office/drawing/2014/main" val="743670256"/>
                    </a:ext>
                  </a:extLst>
                </a:gridCol>
                <a:gridCol w="1400155">
                  <a:extLst>
                    <a:ext uri="{9D8B030D-6E8A-4147-A177-3AD203B41FA5}">
                      <a16:colId xmlns:a16="http://schemas.microsoft.com/office/drawing/2014/main" val="4033129411"/>
                    </a:ext>
                  </a:extLst>
                </a:gridCol>
                <a:gridCol w="1400155">
                  <a:extLst>
                    <a:ext uri="{9D8B030D-6E8A-4147-A177-3AD203B41FA5}">
                      <a16:colId xmlns:a16="http://schemas.microsoft.com/office/drawing/2014/main" val="2430557653"/>
                    </a:ext>
                  </a:extLst>
                </a:gridCol>
              </a:tblGrid>
              <a:tr h="571363">
                <a:tc gridSpan="3">
                  <a:txBody>
                    <a:bodyPr/>
                    <a:lstStyle/>
                    <a:p>
                      <a:pPr algn="ctr" fontAlgn="b"/>
                      <a:r>
                        <a:rPr lang="fr-CA" sz="2000" b="0" i="0" u="none" strike="noStrike" dirty="0">
                          <a:solidFill>
                            <a:srgbClr val="000000"/>
                          </a:solidFill>
                          <a:effectLst/>
                          <a:latin typeface="Calibri" panose="020F0502020204030204" pitchFamily="34" charset="0"/>
                        </a:rPr>
                        <a:t>Répartition des répondants selon leurs milieux professionnels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235197104"/>
                  </a:ext>
                </a:extLst>
              </a:tr>
              <a:tr h="806282">
                <a:tc>
                  <a:txBody>
                    <a:bodyPr/>
                    <a:lstStyle/>
                    <a:p>
                      <a:pPr algn="ctr" fontAlgn="b"/>
                      <a:r>
                        <a:rPr lang="fr-CA" sz="2000" b="0" i="0" u="none" strike="noStrike" dirty="0">
                          <a:solidFill>
                            <a:srgbClr val="000000"/>
                          </a:solidFill>
                          <a:effectLst/>
                          <a:latin typeface="Calibri" panose="020F0502020204030204" pitchFamily="34" charset="0"/>
                        </a:rPr>
                        <a:t>Milieu professionnel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fr-CA" sz="2000" b="0" i="0" u="none" strike="noStrike" dirty="0">
                          <a:solidFill>
                            <a:srgbClr val="000000"/>
                          </a:solidFill>
                          <a:effectLst/>
                          <a:latin typeface="Calibri" panose="020F0502020204030204" pitchFamily="34" charset="0"/>
                        </a:rPr>
                        <a:t>Nombre de répondants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fr-CA" sz="2000" b="0" i="0" u="none" strike="noStrike" dirty="0">
                          <a:solidFill>
                            <a:srgbClr val="000000"/>
                          </a:solidFill>
                          <a:effectLst/>
                          <a:latin typeface="Calibri" panose="020F0502020204030204" pitchFamily="34" charset="0"/>
                        </a:rPr>
                        <a:t>Pourcentage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val="3106610206"/>
                  </a:ext>
                </a:extLst>
              </a:tr>
              <a:tr h="651349">
                <a:tc>
                  <a:txBody>
                    <a:bodyPr/>
                    <a:lstStyle/>
                    <a:p>
                      <a:pPr algn="l" fontAlgn="b"/>
                      <a:r>
                        <a:rPr lang="fr-CA" sz="2000" b="0" i="0" u="none" strike="noStrike" dirty="0">
                          <a:solidFill>
                            <a:srgbClr val="000000"/>
                          </a:solidFill>
                          <a:effectLst/>
                          <a:latin typeface="Calibri" panose="020F0502020204030204" pitchFamily="34" charset="0"/>
                        </a:rPr>
                        <a:t>Corporatif et gouvernemental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18,7%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2375901"/>
                  </a:ext>
                </a:extLst>
              </a:tr>
              <a:tr h="651349">
                <a:tc>
                  <a:txBody>
                    <a:bodyPr/>
                    <a:lstStyle/>
                    <a:p>
                      <a:pPr algn="l" fontAlgn="b"/>
                      <a:r>
                        <a:rPr lang="fr-CA" sz="2000" b="0" i="0" u="none" strike="noStrike" dirty="0">
                          <a:solidFill>
                            <a:srgbClr val="000000"/>
                          </a:solidFill>
                          <a:effectLst/>
                          <a:latin typeface="Calibri" panose="020F0502020204030204" pitchFamily="34" charset="0"/>
                        </a:rPr>
                        <a:t>Événementiel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10046873"/>
                  </a:ext>
                </a:extLst>
              </a:tr>
              <a:tr h="651349">
                <a:tc>
                  <a:txBody>
                    <a:bodyPr/>
                    <a:lstStyle/>
                    <a:p>
                      <a:pPr algn="l" fontAlgn="b"/>
                      <a:r>
                        <a:rPr lang="fr-CA" sz="2000" b="0" i="0" u="none" strike="noStrike" dirty="0">
                          <a:solidFill>
                            <a:srgbClr val="000000"/>
                          </a:solidFill>
                          <a:effectLst/>
                          <a:latin typeface="Calibri" panose="020F0502020204030204" pitchFamily="34" charset="0"/>
                        </a:rPr>
                        <a:t>Scolaire et éducatif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221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68,8%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26982893"/>
                  </a:ext>
                </a:extLst>
              </a:tr>
              <a:tr h="651349">
                <a:tc>
                  <a:txBody>
                    <a:bodyPr/>
                    <a:lstStyle/>
                    <a:p>
                      <a:pPr algn="l" fontAlgn="b"/>
                      <a:r>
                        <a:rPr lang="fr-CA" sz="2000" b="0" i="0" u="none" strike="noStrike" dirty="0" smtClean="0">
                          <a:solidFill>
                            <a:srgbClr val="000000"/>
                          </a:solidFill>
                          <a:effectLst/>
                          <a:latin typeface="Calibri" panose="020F0502020204030204" pitchFamily="34" charset="0"/>
                        </a:rPr>
                        <a:t>Aucun de ces milieux en particulier</a:t>
                      </a:r>
                      <a:endParaRPr lang="fr-CA" sz="2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7269715"/>
                  </a:ext>
                </a:extLst>
              </a:tr>
              <a:tr h="403140">
                <a:tc>
                  <a:txBody>
                    <a:bodyPr/>
                    <a:lstStyle/>
                    <a:p>
                      <a:pPr algn="ctr" fontAlgn="b"/>
                      <a:r>
                        <a:rPr lang="fr-CA" sz="2000" b="0" i="0"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CA" sz="2000" b="0" i="0" u="none" strike="noStrike" dirty="0">
                          <a:solidFill>
                            <a:srgbClr val="000000"/>
                          </a:solidFill>
                          <a:effectLst/>
                          <a:latin typeface="Calibri" panose="020F0502020204030204" pitchFamily="34" charset="0"/>
                        </a:rPr>
                        <a:t>321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ECF3"/>
                    </a:solidFill>
                  </a:tcPr>
                </a:tc>
                <a:tc>
                  <a:txBody>
                    <a:bodyPr/>
                    <a:lstStyle/>
                    <a:p>
                      <a:pPr algn="ctr" fontAlgn="ctr"/>
                      <a:r>
                        <a:rPr lang="fr-CA" sz="2000" b="0" i="0" u="none" strike="noStrike" dirty="0">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796812678"/>
                  </a:ext>
                </a:extLst>
              </a:tr>
            </a:tbl>
          </a:graphicData>
        </a:graphic>
      </p:graphicFrame>
      <p:graphicFrame>
        <p:nvGraphicFramePr>
          <p:cNvPr id="7" name="Espace réservé du contenu 6">
            <a:extLst>
              <a:ext uri="{FF2B5EF4-FFF2-40B4-BE49-F238E27FC236}">
                <a16:creationId xmlns:a16="http://schemas.microsoft.com/office/drawing/2014/main" id="{00000000-0008-0000-0200-000003000000}"/>
              </a:ext>
            </a:extLst>
          </p:cNvPr>
          <p:cNvGraphicFramePr>
            <a:graphicFrameLocks noGrp="1"/>
          </p:cNvGraphicFramePr>
          <p:nvPr>
            <p:ph sz="half" idx="2"/>
            <p:custDataLst>
              <p:tags r:id="rId3"/>
            </p:custDataLst>
            <p:extLst>
              <p:ext uri="{D42A27DB-BD31-4B8C-83A1-F6EECF244321}">
                <p14:modId xmlns:p14="http://schemas.microsoft.com/office/powerpoint/2010/main" val="839287038"/>
              </p:ext>
            </p:extLst>
          </p:nvPr>
        </p:nvGraphicFramePr>
        <p:xfrm>
          <a:off x="5734371" y="1422038"/>
          <a:ext cx="5258552" cy="481527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088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custDataLst>
              <p:tags r:id="rId1"/>
            </p:custDataLst>
          </p:nvPr>
        </p:nvSpPr>
        <p:spPr/>
        <p:txBody>
          <a:bodyPr/>
          <a:lstStyle/>
          <a:p>
            <a:r>
              <a:rPr lang="fr-CA" dirty="0"/>
              <a:t>Tâche 3</a:t>
            </a:r>
          </a:p>
        </p:txBody>
      </p:sp>
      <p:graphicFrame>
        <p:nvGraphicFramePr>
          <p:cNvPr id="2" name="Espace réservé du contenu 1"/>
          <p:cNvGraphicFramePr>
            <a:graphicFrameLocks noGrp="1"/>
          </p:cNvGraphicFramePr>
          <p:nvPr>
            <p:ph sz="half" idx="1"/>
            <p:custDataLst>
              <p:tags r:id="rId2"/>
            </p:custDataLst>
            <p:extLst>
              <p:ext uri="{D42A27DB-BD31-4B8C-83A1-F6EECF244321}">
                <p14:modId xmlns:p14="http://schemas.microsoft.com/office/powerpoint/2010/main" val="426148775"/>
              </p:ext>
            </p:extLst>
          </p:nvPr>
        </p:nvGraphicFramePr>
        <p:xfrm>
          <a:off x="1100127" y="1701800"/>
          <a:ext cx="5066292" cy="4374268"/>
        </p:xfrm>
        <a:graphic>
          <a:graphicData uri="http://schemas.openxmlformats.org/drawingml/2006/table">
            <a:tbl>
              <a:tblPr/>
              <a:tblGrid>
                <a:gridCol w="1779842">
                  <a:extLst>
                    <a:ext uri="{9D8B030D-6E8A-4147-A177-3AD203B41FA5}">
                      <a16:colId xmlns:a16="http://schemas.microsoft.com/office/drawing/2014/main" val="2438912227"/>
                    </a:ext>
                  </a:extLst>
                </a:gridCol>
                <a:gridCol w="1643225">
                  <a:extLst>
                    <a:ext uri="{9D8B030D-6E8A-4147-A177-3AD203B41FA5}">
                      <a16:colId xmlns:a16="http://schemas.microsoft.com/office/drawing/2014/main" val="1570440413"/>
                    </a:ext>
                  </a:extLst>
                </a:gridCol>
                <a:gridCol w="1643225">
                  <a:extLst>
                    <a:ext uri="{9D8B030D-6E8A-4147-A177-3AD203B41FA5}">
                      <a16:colId xmlns:a16="http://schemas.microsoft.com/office/drawing/2014/main" val="3444518297"/>
                    </a:ext>
                  </a:extLst>
                </a:gridCol>
              </a:tblGrid>
              <a:tr h="884402">
                <a:tc gridSpan="3">
                  <a:txBody>
                    <a:bodyPr/>
                    <a:lstStyle/>
                    <a:p>
                      <a:pPr algn="ctr" fontAlgn="b"/>
                      <a:r>
                        <a:rPr lang="fr-CA" sz="2000" b="0" i="0" u="none" strike="noStrike" dirty="0">
                          <a:solidFill>
                            <a:srgbClr val="000000"/>
                          </a:solidFill>
                          <a:effectLst/>
                          <a:latin typeface="Calibri" panose="020F0502020204030204" pitchFamily="34" charset="0"/>
                        </a:rPr>
                        <a:t>Répartition des répondants selon </a:t>
                      </a:r>
                      <a:r>
                        <a:rPr lang="fr-CA" sz="2000" b="0" i="0" u="none" strike="noStrike" dirty="0" smtClean="0">
                          <a:solidFill>
                            <a:srgbClr val="000000"/>
                          </a:solidFill>
                          <a:effectLst/>
                          <a:latin typeface="Calibri" panose="020F0502020204030204" pitchFamily="34" charset="0"/>
                        </a:rPr>
                        <a:t>l'importance qu’ils accordent </a:t>
                      </a:r>
                      <a:r>
                        <a:rPr lang="fr-CA" sz="2000" b="0" i="0" u="none" strike="noStrike" dirty="0">
                          <a:solidFill>
                            <a:srgbClr val="000000"/>
                          </a:solidFill>
                          <a:effectLst/>
                          <a:latin typeface="Calibri" panose="020F0502020204030204" pitchFamily="34" charset="0"/>
                        </a:rPr>
                        <a:t>aux efforts en développement </a:t>
                      </a:r>
                      <a:r>
                        <a:rPr lang="fr-CA" sz="2000" b="0" i="0" u="none" strike="noStrike" dirty="0" smtClean="0">
                          <a:solidFill>
                            <a:srgbClr val="000000"/>
                          </a:solidFill>
                          <a:effectLst/>
                          <a:latin typeface="Calibri" panose="020F0502020204030204" pitchFamily="34" charset="0"/>
                        </a:rPr>
                        <a:t>durable</a:t>
                      </a:r>
                      <a:endParaRPr lang="fr-CA"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738817891"/>
                  </a:ext>
                </a:extLst>
              </a:tr>
              <a:tr h="626459">
                <a:tc>
                  <a:txBody>
                    <a:bodyPr/>
                    <a:lstStyle/>
                    <a:p>
                      <a:pPr algn="ctr" fontAlgn="b"/>
                      <a:r>
                        <a:rPr lang="fr-CA" sz="2000" b="0" i="0" u="none" strike="noStrike" dirty="0">
                          <a:solidFill>
                            <a:srgbClr val="000000"/>
                          </a:solidFill>
                          <a:effectLst/>
                          <a:latin typeface="Calibri" panose="020F0502020204030204" pitchFamily="34" charset="0"/>
                        </a:rPr>
                        <a:t>Niveau d'importance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fr-CA" sz="2000" b="0" i="0" u="none" strike="noStrike" dirty="0">
                          <a:solidFill>
                            <a:srgbClr val="000000"/>
                          </a:solidFill>
                          <a:effectLst/>
                          <a:latin typeface="Calibri" panose="020F0502020204030204" pitchFamily="34" charset="0"/>
                        </a:rPr>
                        <a:t>Nombre de répondants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fr-CA" sz="2000" b="0" i="0" u="none" strike="noStrike" dirty="0">
                          <a:solidFill>
                            <a:srgbClr val="000000"/>
                          </a:solidFill>
                          <a:effectLst/>
                          <a:latin typeface="Calibri" panose="020F0502020204030204" pitchFamily="34" charset="0"/>
                        </a:rPr>
                        <a:t>Pourcentage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val="388996703"/>
                  </a:ext>
                </a:extLst>
              </a:tr>
              <a:tr h="626459">
                <a:tc>
                  <a:txBody>
                    <a:bodyPr/>
                    <a:lstStyle/>
                    <a:p>
                      <a:pPr algn="l" fontAlgn="b"/>
                      <a:r>
                        <a:rPr lang="fr-CA" sz="2000" b="0" i="0" u="none" strike="noStrike" dirty="0">
                          <a:solidFill>
                            <a:srgbClr val="000000"/>
                          </a:solidFill>
                          <a:effectLst/>
                          <a:latin typeface="Calibri" panose="020F0502020204030204" pitchFamily="34" charset="0"/>
                        </a:rPr>
                        <a:t>Très important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39,6%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51810941"/>
                  </a:ext>
                </a:extLst>
              </a:tr>
              <a:tr h="626459">
                <a:tc>
                  <a:txBody>
                    <a:bodyPr/>
                    <a:lstStyle/>
                    <a:p>
                      <a:pPr algn="l" fontAlgn="b"/>
                      <a:r>
                        <a:rPr lang="fr-CA" sz="2000" b="0" i="0" u="none" strike="noStrike" dirty="0">
                          <a:solidFill>
                            <a:srgbClr val="000000"/>
                          </a:solidFill>
                          <a:effectLst/>
                          <a:latin typeface="Calibri" panose="020F0502020204030204" pitchFamily="34" charset="0"/>
                        </a:rPr>
                        <a:t>Plutôt important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5902361"/>
                  </a:ext>
                </a:extLst>
              </a:tr>
              <a:tr h="626459">
                <a:tc>
                  <a:txBody>
                    <a:bodyPr/>
                    <a:lstStyle/>
                    <a:p>
                      <a:pPr algn="l" fontAlgn="b"/>
                      <a:r>
                        <a:rPr lang="fr-CA" sz="2000" b="0" i="0" u="none" strike="noStrike">
                          <a:solidFill>
                            <a:srgbClr val="000000"/>
                          </a:solidFill>
                          <a:effectLst/>
                          <a:latin typeface="Calibri" panose="020F0502020204030204" pitchFamily="34" charset="0"/>
                        </a:rPr>
                        <a:t>Peu important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51342950"/>
                  </a:ext>
                </a:extLst>
              </a:tr>
              <a:tr h="626459">
                <a:tc>
                  <a:txBody>
                    <a:bodyPr/>
                    <a:lstStyle/>
                    <a:p>
                      <a:pPr algn="l" fontAlgn="b"/>
                      <a:r>
                        <a:rPr lang="fr-CA" sz="2000" b="0" i="0" u="none" strike="noStrike">
                          <a:solidFill>
                            <a:srgbClr val="000000"/>
                          </a:solidFill>
                          <a:effectLst/>
                          <a:latin typeface="Calibri" panose="020F0502020204030204" pitchFamily="34" charset="0"/>
                        </a:rPr>
                        <a:t>Pas important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03382423"/>
                  </a:ext>
                </a:extLst>
              </a:tr>
              <a:tr h="318048">
                <a:tc>
                  <a:txBody>
                    <a:bodyPr/>
                    <a:lstStyle/>
                    <a:p>
                      <a:pPr algn="l" fontAlgn="b"/>
                      <a:r>
                        <a:rPr lang="fr-CA" sz="2000" b="0" i="0" u="none" strike="noStrike">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CA" sz="2000" b="0" i="0" u="none" strike="noStrike" dirty="0">
                          <a:solidFill>
                            <a:srgbClr val="000000"/>
                          </a:solidFill>
                          <a:effectLst/>
                          <a:latin typeface="Calibri" panose="020F0502020204030204" pitchFamily="34" charset="0"/>
                        </a:rPr>
                        <a:t>323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CA" sz="2000" b="0" i="0" u="none" strike="noStrike" dirty="0">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38480831"/>
                  </a:ext>
                </a:extLst>
              </a:tr>
            </a:tbl>
          </a:graphicData>
        </a:graphic>
      </p:graphicFrame>
      <p:graphicFrame>
        <p:nvGraphicFramePr>
          <p:cNvPr id="6" name="Espace réservé du contenu 5">
            <a:extLst>
              <a:ext uri="{FF2B5EF4-FFF2-40B4-BE49-F238E27FC236}">
                <a16:creationId xmlns:a16="http://schemas.microsoft.com/office/drawing/2014/main" id="{00000000-0008-0000-0300-000002000000}"/>
              </a:ext>
            </a:extLst>
          </p:cNvPr>
          <p:cNvGraphicFramePr>
            <a:graphicFrameLocks noGrp="1"/>
          </p:cNvGraphicFramePr>
          <p:nvPr>
            <p:ph sz="half" idx="2"/>
            <p:custDataLst>
              <p:tags r:id="rId3"/>
            </p:custDataLst>
            <p:extLst>
              <p:ext uri="{D42A27DB-BD31-4B8C-83A1-F6EECF244321}">
                <p14:modId xmlns:p14="http://schemas.microsoft.com/office/powerpoint/2010/main" val="3403887951"/>
              </p:ext>
            </p:extLst>
          </p:nvPr>
        </p:nvGraphicFramePr>
        <p:xfrm>
          <a:off x="6297613" y="1701800"/>
          <a:ext cx="4976812" cy="4470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8100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117071" y="0"/>
            <a:ext cx="10157354" cy="1397000"/>
          </a:xfrm>
        </p:spPr>
        <p:txBody>
          <a:bodyPr/>
          <a:lstStyle/>
          <a:p>
            <a:r>
              <a:rPr lang="fr-CA" dirty="0"/>
              <a:t>Tâche 4</a:t>
            </a:r>
          </a:p>
        </p:txBody>
      </p:sp>
      <p:graphicFrame>
        <p:nvGraphicFramePr>
          <p:cNvPr id="4" name="Espace réservé du contenu 3"/>
          <p:cNvGraphicFramePr>
            <a:graphicFrameLocks noGrp="1"/>
          </p:cNvGraphicFramePr>
          <p:nvPr>
            <p:ph sz="half" idx="1"/>
            <p:custDataLst>
              <p:tags r:id="rId2"/>
            </p:custDataLst>
            <p:extLst>
              <p:ext uri="{D42A27DB-BD31-4B8C-83A1-F6EECF244321}">
                <p14:modId xmlns:p14="http://schemas.microsoft.com/office/powerpoint/2010/main" val="1178738232"/>
              </p:ext>
            </p:extLst>
          </p:nvPr>
        </p:nvGraphicFramePr>
        <p:xfrm>
          <a:off x="909837" y="1473201"/>
          <a:ext cx="4824535" cy="4708008"/>
        </p:xfrm>
        <a:graphic>
          <a:graphicData uri="http://schemas.openxmlformats.org/drawingml/2006/table">
            <a:tbl>
              <a:tblPr/>
              <a:tblGrid>
                <a:gridCol w="1616219">
                  <a:extLst>
                    <a:ext uri="{9D8B030D-6E8A-4147-A177-3AD203B41FA5}">
                      <a16:colId xmlns:a16="http://schemas.microsoft.com/office/drawing/2014/main" val="2629148807"/>
                    </a:ext>
                  </a:extLst>
                </a:gridCol>
                <a:gridCol w="1592097">
                  <a:extLst>
                    <a:ext uri="{9D8B030D-6E8A-4147-A177-3AD203B41FA5}">
                      <a16:colId xmlns:a16="http://schemas.microsoft.com/office/drawing/2014/main" val="503460520"/>
                    </a:ext>
                  </a:extLst>
                </a:gridCol>
                <a:gridCol w="1616219">
                  <a:extLst>
                    <a:ext uri="{9D8B030D-6E8A-4147-A177-3AD203B41FA5}">
                      <a16:colId xmlns:a16="http://schemas.microsoft.com/office/drawing/2014/main" val="4010650830"/>
                    </a:ext>
                  </a:extLst>
                </a:gridCol>
              </a:tblGrid>
              <a:tr h="1191965">
                <a:tc gridSpan="3">
                  <a:txBody>
                    <a:bodyPr/>
                    <a:lstStyle/>
                    <a:p>
                      <a:pPr algn="ctr" fontAlgn="ctr"/>
                      <a:r>
                        <a:rPr lang="fr-CA" sz="2000" b="0" i="0" u="none" strike="noStrike" dirty="0">
                          <a:solidFill>
                            <a:srgbClr val="000000"/>
                          </a:solidFill>
                          <a:effectLst/>
                          <a:latin typeface="Calibri" panose="020F0502020204030204" pitchFamily="34" charset="0"/>
                        </a:rPr>
                        <a:t>Répartition des répondants selon l'estimation qu'ils font du pourcentage de gaz à effet de serre émis par le secteur du transport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822414680"/>
                  </a:ext>
                </a:extLst>
              </a:tr>
              <a:tr h="1001443">
                <a:tc>
                  <a:txBody>
                    <a:bodyPr/>
                    <a:lstStyle/>
                    <a:p>
                      <a:pPr algn="ctr" fontAlgn="ctr"/>
                      <a:r>
                        <a:rPr lang="fr-CA" sz="2000" b="0" i="0" u="none" strike="noStrike">
                          <a:solidFill>
                            <a:srgbClr val="000000"/>
                          </a:solidFill>
                          <a:effectLst/>
                          <a:latin typeface="Calibri" panose="020F0502020204030204" pitchFamily="34" charset="0"/>
                        </a:rPr>
                        <a:t>Pourcentage de gaz à effet de serre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fr-CA" sz="2000" b="0" i="0" u="none" strike="noStrike" dirty="0">
                          <a:solidFill>
                            <a:srgbClr val="000000"/>
                          </a:solidFill>
                          <a:effectLst/>
                          <a:latin typeface="Calibri" panose="020F0502020204030204" pitchFamily="34" charset="0"/>
                        </a:rPr>
                        <a:t>Nombre de répondants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fr-CA" sz="2000" b="0" i="0" u="none" strike="noStrike" dirty="0">
                          <a:solidFill>
                            <a:srgbClr val="000000"/>
                          </a:solidFill>
                          <a:effectLst/>
                          <a:latin typeface="Calibri" panose="020F0502020204030204" pitchFamily="34" charset="0"/>
                        </a:rPr>
                        <a:t>Pourcentage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val="2374876245"/>
                  </a:ext>
                </a:extLst>
              </a:tr>
              <a:tr h="304921">
                <a:tc>
                  <a:txBody>
                    <a:bodyPr/>
                    <a:lstStyle/>
                    <a:p>
                      <a:pPr algn="ctr" fontAlgn="ctr"/>
                      <a:r>
                        <a:rPr lang="fr-CA" sz="2000" b="0" i="0" u="none" strike="noStrike" dirty="0">
                          <a:solidFill>
                            <a:srgbClr val="000000"/>
                          </a:solidFill>
                          <a:effectLst/>
                          <a:latin typeface="Calibri" panose="020F0502020204030204" pitchFamily="34" charset="0"/>
                        </a:rPr>
                        <a:t>[5%; 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63630655"/>
                  </a:ext>
                </a:extLst>
              </a:tr>
              <a:tr h="304921">
                <a:tc>
                  <a:txBody>
                    <a:bodyPr/>
                    <a:lstStyle/>
                    <a:p>
                      <a:pPr algn="ctr" fontAlgn="ctr"/>
                      <a:r>
                        <a:rPr lang="fr-CA" sz="2000" b="0" i="0" u="none" strike="noStrike" dirty="0">
                          <a:solidFill>
                            <a:srgbClr val="000000"/>
                          </a:solidFill>
                          <a:effectLst/>
                          <a:latin typeface="Calibri" panose="020F0502020204030204" pitchFamily="34" charset="0"/>
                        </a:rPr>
                        <a:t>[20%; 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26,7%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66037467"/>
                  </a:ext>
                </a:extLst>
              </a:tr>
              <a:tr h="304921">
                <a:tc>
                  <a:txBody>
                    <a:bodyPr/>
                    <a:lstStyle/>
                    <a:p>
                      <a:pPr algn="ctr" fontAlgn="ctr"/>
                      <a:r>
                        <a:rPr lang="fr-CA" sz="2000" b="0" i="0" u="none" strike="noStrike">
                          <a:solidFill>
                            <a:srgbClr val="000000"/>
                          </a:solidFill>
                          <a:effectLst/>
                          <a:latin typeface="Calibri" panose="020F0502020204030204" pitchFamily="34" charset="0"/>
                        </a:rPr>
                        <a:t>[35%; 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139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43,7%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39717287"/>
                  </a:ext>
                </a:extLst>
              </a:tr>
              <a:tr h="304921">
                <a:tc>
                  <a:txBody>
                    <a:bodyPr/>
                    <a:lstStyle/>
                    <a:p>
                      <a:pPr algn="ctr" fontAlgn="ctr"/>
                      <a:r>
                        <a:rPr lang="fr-CA" sz="2000" b="0" i="0" u="none" strike="noStrike">
                          <a:solidFill>
                            <a:srgbClr val="000000"/>
                          </a:solidFill>
                          <a:effectLst/>
                          <a:latin typeface="Calibri" panose="020F0502020204030204" pitchFamily="34" charset="0"/>
                        </a:rPr>
                        <a:t>]50%; 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14637855"/>
                  </a:ext>
                </a:extLst>
              </a:tr>
              <a:tr h="304921">
                <a:tc>
                  <a:txBody>
                    <a:bodyPr/>
                    <a:lstStyle/>
                    <a:p>
                      <a:pPr algn="ctr" fontAlgn="ctr"/>
                      <a:r>
                        <a:rPr lang="fr-CA" sz="2000" b="0" i="0" u="none" strike="noStrike">
                          <a:solidFill>
                            <a:srgbClr val="000000"/>
                          </a:solidFill>
                          <a:effectLst/>
                          <a:latin typeface="Calibri" panose="020F0502020204030204" pitchFamily="34" charset="0"/>
                        </a:rPr>
                        <a:t>]65%; 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a:solidFill>
                            <a:srgbClr val="000000"/>
                          </a:solidFill>
                          <a:effectLst/>
                          <a:latin typeface="Calibri" panose="020F050202020403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48935895"/>
                  </a:ext>
                </a:extLst>
              </a:tr>
              <a:tr h="304921">
                <a:tc>
                  <a:txBody>
                    <a:bodyPr/>
                    <a:lstStyle/>
                    <a:p>
                      <a:pPr algn="ctr" fontAlgn="ctr"/>
                      <a:r>
                        <a:rPr lang="fr-CA" sz="2000" b="0" i="0" u="none" strike="noStrike">
                          <a:solidFill>
                            <a:srgbClr val="000000"/>
                          </a:solidFill>
                          <a:effectLst/>
                          <a:latin typeface="Calibri" panose="020F0502020204030204" pitchFamily="34" charset="0"/>
                        </a:rPr>
                        <a:t>]80%; 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35612037"/>
                  </a:ext>
                </a:extLst>
              </a:tr>
              <a:tr h="304921">
                <a:tc>
                  <a:txBody>
                    <a:bodyPr/>
                    <a:lstStyle/>
                    <a:p>
                      <a:pPr algn="ctr" fontAlgn="ctr"/>
                      <a:r>
                        <a:rPr lang="fr-CA" sz="2000" b="0" i="0" u="none" strike="noStrike">
                          <a:solidFill>
                            <a:srgbClr val="000000"/>
                          </a:solidFill>
                          <a:effectLst/>
                          <a:latin typeface="Calibri" panose="020F0502020204030204" pitchFamily="34" charset="0"/>
                        </a:rPr>
                        <a:t>]95%; 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3021207"/>
                  </a:ext>
                </a:extLst>
              </a:tr>
              <a:tr h="304921">
                <a:tc>
                  <a:txBody>
                    <a:bodyPr/>
                    <a:lstStyle/>
                    <a:p>
                      <a:pPr algn="ctr" fontAlgn="ctr"/>
                      <a:r>
                        <a:rPr lang="fr-CA" sz="2000" b="0" i="0" u="none" strike="noStrike">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CA" sz="2000" b="0" i="0" u="none" strike="noStrike" dirty="0">
                          <a:solidFill>
                            <a:srgbClr val="000000"/>
                          </a:solidFill>
                          <a:effectLst/>
                          <a:latin typeface="Calibri" panose="020F0502020204030204" pitchFamily="34" charset="0"/>
                        </a:rPr>
                        <a:t>318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CA" sz="2000" b="0" i="0" u="none" strike="noStrike" dirty="0">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4022114880"/>
                  </a:ext>
                </a:extLst>
              </a:tr>
            </a:tbl>
          </a:graphicData>
        </a:graphic>
      </p:graphicFrame>
      <p:graphicFrame>
        <p:nvGraphicFramePr>
          <p:cNvPr id="8" name="Espace réservé du contenu 7">
            <a:extLst>
              <a:ext uri="{FF2B5EF4-FFF2-40B4-BE49-F238E27FC236}">
                <a16:creationId xmlns:a16="http://schemas.microsoft.com/office/drawing/2014/main" id="{EB5B8A2E-1251-4180-8E80-9DF79ECE1116}"/>
              </a:ext>
            </a:extLst>
          </p:cNvPr>
          <p:cNvGraphicFramePr>
            <a:graphicFrameLocks noGrp="1"/>
          </p:cNvGraphicFramePr>
          <p:nvPr>
            <p:ph sz="half" idx="2"/>
            <p:custDataLst>
              <p:tags r:id="rId3"/>
            </p:custDataLst>
            <p:extLst>
              <p:ext uri="{D42A27DB-BD31-4B8C-83A1-F6EECF244321}">
                <p14:modId xmlns:p14="http://schemas.microsoft.com/office/powerpoint/2010/main" val="3439058382"/>
              </p:ext>
            </p:extLst>
          </p:nvPr>
        </p:nvGraphicFramePr>
        <p:xfrm>
          <a:off x="5734371" y="1409685"/>
          <a:ext cx="5540054" cy="477152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0286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custDataLst>
              <p:tags r:id="rId1"/>
            </p:custDataLst>
          </p:nvPr>
        </p:nvSpPr>
        <p:spPr/>
        <p:txBody>
          <a:bodyPr/>
          <a:lstStyle/>
          <a:p>
            <a:r>
              <a:rPr lang="fr-CA" dirty="0"/>
              <a:t>Tâche 5</a:t>
            </a:r>
          </a:p>
        </p:txBody>
      </p:sp>
      <p:graphicFrame>
        <p:nvGraphicFramePr>
          <p:cNvPr id="3" name="Espace réservé du contenu 2"/>
          <p:cNvGraphicFramePr>
            <a:graphicFrameLocks noGrp="1"/>
          </p:cNvGraphicFramePr>
          <p:nvPr>
            <p:ph sz="half" idx="1"/>
            <p:custDataLst>
              <p:tags r:id="rId2"/>
            </p:custDataLst>
            <p:extLst>
              <p:ext uri="{D42A27DB-BD31-4B8C-83A1-F6EECF244321}">
                <p14:modId xmlns:p14="http://schemas.microsoft.com/office/powerpoint/2010/main" val="2234830476"/>
              </p:ext>
            </p:extLst>
          </p:nvPr>
        </p:nvGraphicFramePr>
        <p:xfrm>
          <a:off x="1043138" y="1844824"/>
          <a:ext cx="10305696" cy="3761651"/>
        </p:xfrm>
        <a:graphic>
          <a:graphicData uri="http://schemas.openxmlformats.org/drawingml/2006/table">
            <a:tbl>
              <a:tblPr/>
              <a:tblGrid>
                <a:gridCol w="2122493">
                  <a:extLst>
                    <a:ext uri="{9D8B030D-6E8A-4147-A177-3AD203B41FA5}">
                      <a16:colId xmlns:a16="http://schemas.microsoft.com/office/drawing/2014/main" val="1080460908"/>
                    </a:ext>
                  </a:extLst>
                </a:gridCol>
                <a:gridCol w="2039583">
                  <a:extLst>
                    <a:ext uri="{9D8B030D-6E8A-4147-A177-3AD203B41FA5}">
                      <a16:colId xmlns:a16="http://schemas.microsoft.com/office/drawing/2014/main" val="1644000717"/>
                    </a:ext>
                  </a:extLst>
                </a:gridCol>
                <a:gridCol w="2039583">
                  <a:extLst>
                    <a:ext uri="{9D8B030D-6E8A-4147-A177-3AD203B41FA5}">
                      <a16:colId xmlns:a16="http://schemas.microsoft.com/office/drawing/2014/main" val="496224896"/>
                    </a:ext>
                  </a:extLst>
                </a:gridCol>
                <a:gridCol w="2039583">
                  <a:extLst>
                    <a:ext uri="{9D8B030D-6E8A-4147-A177-3AD203B41FA5}">
                      <a16:colId xmlns:a16="http://schemas.microsoft.com/office/drawing/2014/main" val="2098539451"/>
                    </a:ext>
                  </a:extLst>
                </a:gridCol>
                <a:gridCol w="2064454">
                  <a:extLst>
                    <a:ext uri="{9D8B030D-6E8A-4147-A177-3AD203B41FA5}">
                      <a16:colId xmlns:a16="http://schemas.microsoft.com/office/drawing/2014/main" val="2561353992"/>
                    </a:ext>
                  </a:extLst>
                </a:gridCol>
              </a:tblGrid>
              <a:tr h="1092218">
                <a:tc gridSpan="5">
                  <a:txBody>
                    <a:bodyPr/>
                    <a:lstStyle/>
                    <a:p>
                      <a:pPr algn="ctr" fontAlgn="ctr"/>
                      <a:r>
                        <a:rPr lang="fr-CA" sz="2000" b="0" i="0" u="none" strike="noStrike" dirty="0">
                          <a:solidFill>
                            <a:srgbClr val="000000"/>
                          </a:solidFill>
                          <a:effectLst/>
                          <a:latin typeface="Calibri" panose="020F0502020204030204" pitchFamily="34" charset="0"/>
                        </a:rPr>
                        <a:t>Tableau de mesures de l'estimation du pourcentage de GES émit par le secteur des transports, selon niveau de connaissance des répondants face au phénomène des GES</a:t>
                      </a:r>
                    </a:p>
                  </a:txBody>
                  <a:tcPr marL="9525" marR="9525" marT="9525" marB="0" anchor="ctr">
                    <a:lnL>
                      <a:noFill/>
                    </a:lnL>
                    <a:lnR>
                      <a:noFill/>
                    </a:lnR>
                    <a:lnT>
                      <a:noFill/>
                    </a:lnT>
                    <a:lnB>
                      <a:noFill/>
                    </a:lnB>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2951331360"/>
                  </a:ext>
                </a:extLst>
              </a:tr>
              <a:tr h="406029">
                <a:tc>
                  <a:txBody>
                    <a:bodyPr/>
                    <a:lstStyle/>
                    <a:p>
                      <a:pPr algn="ctr" fontAlgn="ctr"/>
                      <a:endParaRPr lang="fr-CA" sz="2000" b="0" i="0" u="none" strike="noStrike">
                        <a:solidFill>
                          <a:srgbClr val="000000"/>
                        </a:solidFill>
                        <a:effectLst/>
                        <a:latin typeface="Calibri" panose="020F050202020403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ctr" fontAlgn="ctr"/>
                      <a:r>
                        <a:rPr lang="fr-CA" sz="2000" b="0" i="0" u="none" strike="noStrike" dirty="0">
                          <a:solidFill>
                            <a:srgbClr val="000000"/>
                          </a:solidFill>
                          <a:effectLst/>
                          <a:latin typeface="Calibri" panose="020F0502020204030204" pitchFamily="34" charset="0"/>
                        </a:rPr>
                        <a:t>Niveau de connaissance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66092"/>
                    </a:solidFill>
                  </a:tcPr>
                </a:tc>
                <a:tc hMerge="1">
                  <a:txBody>
                    <a:bodyPr/>
                    <a:lstStyle/>
                    <a:p>
                      <a:endParaRPr lang="fr-CA"/>
                    </a:p>
                  </a:txBody>
                  <a:tcPr/>
                </a:tc>
                <a:tc hMerge="1">
                  <a:txBody>
                    <a:bodyPr/>
                    <a:lstStyle/>
                    <a:p>
                      <a:endParaRPr lang="fr-CA"/>
                    </a:p>
                  </a:txBody>
                  <a:tcPr/>
                </a:tc>
                <a:tc>
                  <a:txBody>
                    <a:bodyPr/>
                    <a:lstStyle/>
                    <a:p>
                      <a:pPr algn="l" fontAlgn="ctr"/>
                      <a:r>
                        <a:rPr lang="fr-CA" sz="20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6901997"/>
                  </a:ext>
                </a:extLst>
              </a:tr>
              <a:tr h="406029">
                <a:tc>
                  <a:txBody>
                    <a:bodyPr/>
                    <a:lstStyle/>
                    <a:p>
                      <a:pPr algn="ctr" fontAlgn="ctr"/>
                      <a:r>
                        <a:rPr lang="fr-CA" sz="2000" b="0" i="0" u="none" strike="noStrike">
                          <a:solidFill>
                            <a:srgbClr val="000000"/>
                          </a:solidFill>
                          <a:effectLst/>
                          <a:latin typeface="Calibri" panose="020F0502020204030204" pitchFamily="34" charset="0"/>
                        </a:rPr>
                        <a:t>Mesures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fr-CA" sz="2000" b="0" i="0" u="none" strike="noStrike" dirty="0">
                          <a:solidFill>
                            <a:srgbClr val="000000"/>
                          </a:solidFill>
                          <a:effectLst/>
                          <a:latin typeface="Calibri" panose="020F0502020204030204" pitchFamily="34" charset="0"/>
                        </a:rPr>
                        <a:t>Bonne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fr-CA" sz="2000" b="0" i="0" u="none" strike="noStrike">
                          <a:solidFill>
                            <a:srgbClr val="000000"/>
                          </a:solidFill>
                          <a:effectLst/>
                          <a:latin typeface="Calibri" panose="020F0502020204030204" pitchFamily="34" charset="0"/>
                        </a:rPr>
                        <a:t>Peu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fr-CA" sz="2000" b="0" i="0" u="none" strike="noStrike">
                          <a:solidFill>
                            <a:srgbClr val="000000"/>
                          </a:solidFill>
                          <a:effectLst/>
                          <a:latin typeface="Calibri" panose="020F0502020204030204" pitchFamily="34" charset="0"/>
                        </a:rPr>
                        <a:t>Aucune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fr-CA" sz="2000" b="0" i="0" u="none" strike="noStrike">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544167546"/>
                  </a:ext>
                </a:extLst>
              </a:tr>
              <a:tr h="619125">
                <a:tc>
                  <a:txBody>
                    <a:bodyPr/>
                    <a:lstStyle/>
                    <a:p>
                      <a:pPr algn="ctr" fontAlgn="ctr"/>
                      <a:r>
                        <a:rPr lang="fr-CA" sz="2000" b="0" i="0" u="none" strike="noStrike" dirty="0">
                          <a:solidFill>
                            <a:srgbClr val="000000"/>
                          </a:solidFill>
                          <a:effectLst/>
                          <a:latin typeface="Calibri" panose="020F0502020204030204" pitchFamily="34" charset="0"/>
                        </a:rPr>
                        <a:t>Moyenne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43,4%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45,7%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a:solidFill>
                            <a:srgbClr val="000000"/>
                          </a:solidFill>
                          <a:effectLst/>
                          <a:latin typeface="Calibri" panose="020F0502020204030204" pitchFamily="34" charset="0"/>
                        </a:rPr>
                        <a:t>40,6%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a:solidFill>
                            <a:srgbClr val="000000"/>
                          </a:solidFill>
                          <a:effectLst/>
                          <a:latin typeface="Calibri" panose="020F0502020204030204" pitchFamily="34" charset="0"/>
                        </a:rPr>
                        <a:t>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2049087"/>
                  </a:ext>
                </a:extLst>
              </a:tr>
              <a:tr h="619125">
                <a:tc>
                  <a:txBody>
                    <a:bodyPr/>
                    <a:lstStyle/>
                    <a:p>
                      <a:pPr algn="ctr" fontAlgn="ctr"/>
                      <a:r>
                        <a:rPr lang="fr-CA" sz="2000" b="0" i="0" u="none" strike="noStrike" dirty="0">
                          <a:solidFill>
                            <a:srgbClr val="000000"/>
                          </a:solidFill>
                          <a:effectLst/>
                          <a:latin typeface="Calibri" panose="020F0502020204030204" pitchFamily="34" charset="0"/>
                        </a:rPr>
                        <a:t>Écart 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15,5%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18,7%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20,8%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a:solidFill>
                            <a:srgbClr val="000000"/>
                          </a:solidFill>
                          <a:effectLst/>
                          <a:latin typeface="Calibri" panose="020F0502020204030204" pitchFamily="34" charset="0"/>
                        </a:rPr>
                        <a:t>17,8%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77143711"/>
                  </a:ext>
                </a:extLst>
              </a:tr>
              <a:tr h="619125">
                <a:tc>
                  <a:txBody>
                    <a:bodyPr/>
                    <a:lstStyle/>
                    <a:p>
                      <a:pPr algn="ctr" fontAlgn="ctr"/>
                      <a:r>
                        <a:rPr lang="fr-CA" sz="2000" b="0" i="0" u="none" strike="noStrike">
                          <a:solidFill>
                            <a:srgbClr val="000000"/>
                          </a:solidFill>
                          <a:effectLst/>
                          <a:latin typeface="Calibri" panose="020F0502020204030204" pitchFamily="34" charset="0"/>
                        </a:rPr>
                        <a:t>Dispersion relative (CV)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35,7%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41,0%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CA" sz="2000" b="0" i="0" u="none" strike="noStrike" dirty="0">
                          <a:solidFill>
                            <a:srgbClr val="000000"/>
                          </a:solidFill>
                          <a:effectLst/>
                          <a:latin typeface="Calibri" panose="020F0502020204030204" pitchFamily="34" charset="0"/>
                        </a:rPr>
                        <a:t>39,9%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41182313"/>
                  </a:ext>
                </a:extLst>
              </a:tr>
            </a:tbl>
          </a:graphicData>
        </a:graphic>
      </p:graphicFrame>
    </p:spTree>
    <p:extLst>
      <p:ext uri="{BB962C8B-B14F-4D97-AF65-F5344CB8AC3E}">
        <p14:creationId xmlns:p14="http://schemas.microsoft.com/office/powerpoint/2010/main" val="286244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Livres 16: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22_TF02787940_TF02787940.potx" id="{F1CFDDCE-5F12-468A-A560-9C25D09E4DE9}" vid="{64708D2F-0B50-4C7B-BBA8-11F9A1AC41D2}"/>
    </a:ext>
  </a:extLst>
</a:theme>
</file>

<file path=ppt/theme/theme2.xml><?xml version="1.0" encoding="utf-8"?>
<a:theme xmlns:a="http://schemas.openxmlformats.org/drawingml/2006/main" name="Thème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Thème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D382-32B0-43EE-932C-28906AF37617}">
  <ds:schemaRefs>
    <ds:schemaRef ds:uri="http://schemas.openxmlformats.org/package/2006/metadata/core-properties"/>
    <ds:schemaRef ds:uri="http://purl.org/dc/elements/1.1/"/>
    <ds:schemaRef ds:uri="http://www.w3.org/XML/1998/namespace"/>
    <ds:schemaRef ds:uri="4873beb7-5857-4685-be1f-d57550cc96cc"/>
    <ds:schemaRef ds:uri="http://purl.org/dc/terms/"/>
    <ds:schemaRef ds:uri="http://schemas.microsoft.com/office/2006/documentManagement/type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Présentation rayonnages de bibliothèque bleue (grand écran)</Template>
  <TotalTime>0</TotalTime>
  <Words>2382</Words>
  <Application>Microsoft Office PowerPoint</Application>
  <PresentationFormat>Personnalisé</PresentationFormat>
  <Paragraphs>360</Paragraphs>
  <Slides>15</Slides>
  <Notes>14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Century Gothic</vt:lpstr>
      <vt:lpstr>Times New Roman</vt:lpstr>
      <vt:lpstr>Livres 16:9</vt:lpstr>
      <vt:lpstr>COOP FA</vt:lpstr>
      <vt:lpstr>Plan de la présentation</vt:lpstr>
      <vt:lpstr>Description de L’OBNL</vt:lpstr>
      <vt:lpstr>Description de l’échantillon et de sa taille</vt:lpstr>
      <vt:lpstr>Tâche 1: Déterminer la distribution de l’âge </vt:lpstr>
      <vt:lpstr>Tâche 2</vt:lpstr>
      <vt:lpstr>Tâche 3</vt:lpstr>
      <vt:lpstr>Tâche 4</vt:lpstr>
      <vt:lpstr>Tâche 5</vt:lpstr>
      <vt:lpstr>Tâche 6</vt:lpstr>
      <vt:lpstr>Tâche 7</vt:lpstr>
      <vt:lpstr>Tâche 8</vt:lpstr>
      <vt:lpstr>Tâche 9</vt:lpstr>
      <vt:lpstr>Tâche 10</vt:lpstr>
      <vt:lpstr>Merci</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2018-10-11T17:28:03Z</dcterms:created>
  <dcterms:modified xsi:type="dcterms:W3CDTF">2018-12-19T15:12:00Z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